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301" r:id="rId5"/>
    <p:sldId id="265" r:id="rId6"/>
    <p:sldId id="267" r:id="rId7"/>
    <p:sldId id="258" r:id="rId8"/>
    <p:sldId id="266" r:id="rId9"/>
    <p:sldId id="285" r:id="rId10"/>
    <p:sldId id="259" r:id="rId11"/>
    <p:sldId id="268" r:id="rId12"/>
    <p:sldId id="283" r:id="rId13"/>
    <p:sldId id="284" r:id="rId14"/>
    <p:sldId id="264" r:id="rId15"/>
    <p:sldId id="269" r:id="rId16"/>
    <p:sldId id="270" r:id="rId17"/>
    <p:sldId id="271" r:id="rId18"/>
    <p:sldId id="260" r:id="rId19"/>
    <p:sldId id="272" r:id="rId20"/>
    <p:sldId id="273" r:id="rId21"/>
    <p:sldId id="274" r:id="rId22"/>
    <p:sldId id="261" r:id="rId23"/>
    <p:sldId id="275" r:id="rId24"/>
    <p:sldId id="26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E45A233E-BD52-4E6C-9D32-81D2CE299F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E45A233E-BD52-4E6C-9D32-81D2CE299F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E45A233E-BD52-4E6C-9D32-81D2CE299F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5" name="Date Placeholder 4"/>
          <p:cNvSpPr>
            <a:spLocks noGrp="1"/>
          </p:cNvSpPr>
          <p:nvPr>
            <p:ph type="dt" sz="half" idx="10"/>
          </p:nvPr>
        </p:nvSpPr>
        <p:spPr/>
        <p:txBody>
          <a:bodyPr/>
          <a:lstStyle/>
          <a:p>
            <a:fld id="{E45A233E-BD52-4E6C-9D32-81D2CE299F18}"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7" name="Date Placeholder 6"/>
          <p:cNvSpPr>
            <a:spLocks noGrp="1"/>
          </p:cNvSpPr>
          <p:nvPr>
            <p:ph type="dt" sz="half" idx="10"/>
          </p:nvPr>
        </p:nvSpPr>
        <p:spPr/>
        <p:txBody>
          <a:bodyPr/>
          <a:lstStyle/>
          <a:p>
            <a:fld id="{E45A233E-BD52-4E6C-9D32-81D2CE299F18}" type="datetimeFigureOut">
              <a:rPr lang="en-IN" smtClean="0"/>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45A233E-BD52-4E6C-9D32-81D2CE299F18}" type="datetimeFigureOut">
              <a:rPr lang="en-IN" smtClean="0"/>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5A233E-BD52-4E6C-9D32-81D2CE299F18}" type="datetimeFigureOut">
              <a:rPr lang="en-IN" smtClean="0"/>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45A233E-BD52-4E6C-9D32-81D2CE299F18}"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45A233E-BD52-4E6C-9D32-81D2CE299F18}"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E45A233E-BD52-4E6C-9D32-81D2CE299F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10"/>
          </p:nvPr>
        </p:nvSpPr>
        <p:spPr/>
        <p:txBody>
          <a:bodyPr/>
          <a:lstStyle/>
          <a:p>
            <a:fld id="{E45A233E-BD52-4E6C-9D32-81D2CE299F1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8557098-0974-40AD-8363-8968635E0200}" type="slidenum">
              <a:rPr lang="en-IN" smtClean="0"/>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A233E-BD52-4E6C-9D32-81D2CE299F18}" type="datetimeFigureOut">
              <a:rPr lang="en-IN" smtClean="0"/>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57098-0974-40AD-8363-8968635E0200}" type="slidenum">
              <a:rPr lang="en-IN" smtClean="0"/>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1737" y="2046952"/>
            <a:ext cx="5600131" cy="2387600"/>
          </a:xfrm>
        </p:spPr>
        <p:txBody>
          <a:bodyPr>
            <a:normAutofit fontScale="90000"/>
          </a:bodyPr>
          <a:lstStyle/>
          <a:p>
            <a:r>
              <a:rPr lang="en-IN" b="1" dirty="0">
                <a:solidFill>
                  <a:srgbClr val="CC0099"/>
                </a:solidFill>
                <a:effectLst>
                  <a:outerShdw blurRad="38100" dist="38100" dir="2700000" algn="tl">
                    <a:srgbClr val="000000">
                      <a:alpha val="43137"/>
                    </a:srgbClr>
                  </a:outerShdw>
                </a:effectLst>
                <a:latin typeface="+mn-lt"/>
              </a:rPr>
              <a:t>SEMICONDUCTOR INTEGRATED CIRCUIT LAYOUT DESIGN ACT (SICLD) 2000</a:t>
            </a:r>
            <a:endParaRPr lang="en-IN" b="1" dirty="0">
              <a:solidFill>
                <a:srgbClr val="CC0099"/>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973541" y="4871280"/>
            <a:ext cx="9144000" cy="1655762"/>
          </a:xfrm>
        </p:spPr>
        <p:txBody>
          <a:bodyPr>
            <a:normAutofit/>
          </a:bodyPr>
          <a:lstStyle/>
          <a:p>
            <a:r>
              <a:rPr lang="en-US" sz="4800" b="1" dirty="0">
                <a:solidFill>
                  <a:srgbClr val="7030A0"/>
                </a:solidFill>
              </a:rPr>
              <a:t>UNIT-II</a:t>
            </a:r>
            <a:endParaRPr lang="en-IN" sz="4800" b="1" dirty="0">
              <a:solidFill>
                <a:srgbClr val="7030A0"/>
              </a:solidFill>
            </a:endParaRPr>
          </a:p>
        </p:txBody>
      </p:sp>
      <p:pic>
        <p:nvPicPr>
          <p:cNvPr id="4" name="Picture 3"/>
          <p:cNvPicPr>
            <a:picLocks noChangeAspect="1"/>
          </p:cNvPicPr>
          <p:nvPr/>
        </p:nvPicPr>
        <p:blipFill>
          <a:blip r:embed="rId1"/>
          <a:stretch>
            <a:fillRect/>
          </a:stretch>
        </p:blipFill>
        <p:spPr>
          <a:xfrm rot="5400000">
            <a:off x="8077200" y="2743200"/>
            <a:ext cx="3336878" cy="4892722"/>
          </a:xfrm>
          <a:prstGeom prst="rect">
            <a:avLst/>
          </a:prstGeom>
        </p:spPr>
      </p:pic>
      <p:pic>
        <p:nvPicPr>
          <p:cNvPr id="6" name="Picture 5"/>
          <p:cNvPicPr>
            <a:picLocks noChangeAspect="1"/>
          </p:cNvPicPr>
          <p:nvPr/>
        </p:nvPicPr>
        <p:blipFill>
          <a:blip r:embed="rId2"/>
          <a:stretch>
            <a:fillRect/>
          </a:stretch>
        </p:blipFill>
        <p:spPr>
          <a:xfrm>
            <a:off x="7299278" y="0"/>
            <a:ext cx="5067869" cy="35211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CC0099"/>
                </a:solidFill>
                <a:effectLst>
                  <a:outerShdw blurRad="38100" dist="38100" dir="2700000" algn="tl">
                    <a:srgbClr val="000000">
                      <a:alpha val="43137"/>
                    </a:srgbClr>
                  </a:outerShdw>
                </a:effectLst>
                <a:latin typeface="+mn-lt"/>
              </a:rPr>
              <a:t>Introduction</a:t>
            </a: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lnSpcReduction="10000"/>
          </a:bodyPr>
          <a:lstStyle/>
          <a:p>
            <a:pPr algn="just"/>
            <a:r>
              <a:rPr lang="en-US" b="1" dirty="0"/>
              <a:t>The semiconductor chip protection Act of 1984, is an act of the US congress that makes the layouts of integrated circuits legally protected upon registration and hence illegal to copy without permission. In India, the Act for protection of the layout designs of integrated circuits in India, came into force on 4th September, 2000 and is called the SICLD (semiconductor integrated circuit layout design) Act, 2000. </a:t>
            </a:r>
            <a:endParaRPr lang="en-US" b="1" dirty="0"/>
          </a:p>
          <a:p>
            <a:pPr algn="just"/>
            <a:r>
              <a:rPr lang="en-US" b="1" dirty="0"/>
              <a:t>This was passed in accord with the TRIPS agreement where member states had pledged to give protection to the layout design of silicon chips, an integral part of computers and advanced electronic devices.</a:t>
            </a:r>
            <a:endParaRPr lang="en-IN"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C0099"/>
                </a:solidFill>
                <a:effectLst>
                  <a:outerShdw blurRad="38100" dist="38100" dir="2700000" algn="tl">
                    <a:srgbClr val="000000">
                      <a:alpha val="43137"/>
                    </a:srgbClr>
                  </a:outerShdw>
                </a:effectLst>
                <a:latin typeface="+mn-lt"/>
              </a:rPr>
              <a:t>Meaning of Semiconductor chip</a:t>
            </a: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2289649"/>
            <a:ext cx="10515600" cy="4351338"/>
          </a:xfrm>
        </p:spPr>
        <p:txBody>
          <a:bodyPr/>
          <a:lstStyle/>
          <a:p>
            <a:pPr algn="just"/>
            <a:r>
              <a:rPr lang="en-US" b="1" dirty="0"/>
              <a:t>An integrated circuit or monolithic integrated circuit (also referred to as an IC, a chip, or a microchip) is a set of electronic circuits on one small plate ("chip") of semiconductor material, normally silicon.</a:t>
            </a:r>
            <a:endParaRPr lang="en-IN" b="1" dirty="0"/>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1035352" cy="4351338"/>
          </a:xfrm>
        </p:spPr>
        <p:txBody>
          <a:bodyPr>
            <a:normAutofit/>
          </a:bodyPr>
          <a:lstStyle/>
          <a:p>
            <a:pPr marL="0" indent="0" algn="just">
              <a:lnSpc>
                <a:spcPct val="100000"/>
              </a:lnSpc>
              <a:spcBef>
                <a:spcPts val="100"/>
              </a:spcBef>
              <a:buNone/>
              <a:tabLst>
                <a:tab pos="720090" algn="l"/>
                <a:tab pos="1954530" algn="l"/>
              </a:tabLst>
            </a:pPr>
            <a:r>
              <a:rPr lang="en-US" b="1" dirty="0"/>
              <a:t>▶ A  product having transistors</a:t>
            </a:r>
            <a:endParaRPr lang="en-US" b="1" dirty="0"/>
          </a:p>
          <a:p>
            <a:pPr marL="0" indent="0" algn="just">
              <a:lnSpc>
                <a:spcPct val="100000"/>
              </a:lnSpc>
              <a:buNone/>
            </a:pPr>
            <a:endParaRPr lang="en-US" b="1" dirty="0"/>
          </a:p>
          <a:p>
            <a:pPr marL="76200" marR="1414145" indent="0" algn="just">
              <a:lnSpc>
                <a:spcPct val="111000"/>
              </a:lnSpc>
              <a:buNone/>
              <a:tabLst>
                <a:tab pos="6271895" algn="l"/>
              </a:tabLst>
            </a:pPr>
            <a:r>
              <a:rPr lang="en-US" b="1" dirty="0"/>
              <a:t>▶Circuitry elements inseparably formed on a  semiconductor material</a:t>
            </a:r>
            <a:endParaRPr lang="en-US" b="1" dirty="0"/>
          </a:p>
          <a:p>
            <a:pPr marL="0" indent="0" algn="just">
              <a:lnSpc>
                <a:spcPct val="100000"/>
              </a:lnSpc>
              <a:spcBef>
                <a:spcPts val="50"/>
              </a:spcBef>
              <a:buNone/>
            </a:pPr>
            <a:endParaRPr lang="en-US" b="1" dirty="0"/>
          </a:p>
          <a:p>
            <a:pPr marL="0" indent="0" algn="just">
              <a:lnSpc>
                <a:spcPct val="100000"/>
              </a:lnSpc>
              <a:buNone/>
              <a:tabLst>
                <a:tab pos="3998595" algn="l"/>
              </a:tabLst>
            </a:pPr>
            <a:r>
              <a:rPr lang="en-US" b="1" dirty="0"/>
              <a:t>▶ Insulating material inside the semiconductor material</a:t>
            </a:r>
            <a:endParaRPr lang="en-US" b="1" dirty="0"/>
          </a:p>
          <a:p>
            <a:pPr marL="0" indent="0" algn="just">
              <a:lnSpc>
                <a:spcPct val="100000"/>
              </a:lnSpc>
              <a:spcBef>
                <a:spcPts val="45"/>
              </a:spcBef>
              <a:buNone/>
            </a:pPr>
            <a:endParaRPr lang="en-US" b="1" dirty="0"/>
          </a:p>
          <a:p>
            <a:pPr marL="0" indent="0" algn="just">
              <a:lnSpc>
                <a:spcPct val="100000"/>
              </a:lnSpc>
              <a:buNone/>
            </a:pPr>
            <a:r>
              <a:rPr lang="en-US" b="1" dirty="0"/>
              <a:t>▶ Designed to perform an electronic circuitry function.</a:t>
            </a:r>
            <a:endParaRPr lang="en-US" b="1" dirty="0"/>
          </a:p>
          <a:p>
            <a:endParaRPr lang="en-IN" dirty="0"/>
          </a:p>
        </p:txBody>
      </p:sp>
      <p:pic>
        <p:nvPicPr>
          <p:cNvPr id="4" name="object 3"/>
          <p:cNvPicPr/>
          <p:nvPr/>
        </p:nvPicPr>
        <p:blipFill>
          <a:blip r:embed="rId1" cstate="print"/>
          <a:stretch>
            <a:fillRect/>
          </a:stretch>
        </p:blipFill>
        <p:spPr>
          <a:xfrm>
            <a:off x="838200" y="427307"/>
            <a:ext cx="8394700" cy="115823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5400" b="1" dirty="0">
                <a:solidFill>
                  <a:srgbClr val="CC0099"/>
                </a:solidFill>
                <a:effectLst>
                  <a:outerShdw blurRad="38100" dist="38100" dir="2700000" algn="tl">
                    <a:srgbClr val="000000">
                      <a:alpha val="43137"/>
                    </a:srgbClr>
                  </a:outerShdw>
                </a:effectLst>
                <a:latin typeface="+mn-lt"/>
              </a:rPr>
              <a:t>Definition</a:t>
            </a: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algn="just"/>
            <a:r>
              <a:rPr lang="en-IN" b="1" dirty="0"/>
              <a:t>The act defines a 'semiconductor integrated circuit' as, "a product having transistors and other circuitry elements which are inseparably formed on a semiconductor material or on insulating material or inside the semiconductor material and designed to perform an electronic circuitry function".</a:t>
            </a:r>
            <a:endParaRPr lang="en-IN" b="1" dirty="0"/>
          </a:p>
          <a:p>
            <a:pPr algn="just"/>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6000" b="1" dirty="0">
                <a:solidFill>
                  <a:srgbClr val="CC0099"/>
                </a:solidFill>
                <a:effectLst>
                  <a:outerShdw blurRad="38100" dist="38100" dir="2700000" algn="tl">
                    <a:srgbClr val="000000">
                      <a:alpha val="43137"/>
                    </a:srgbClr>
                  </a:outerShdw>
                </a:effectLst>
                <a:latin typeface="+mn-lt"/>
              </a:rPr>
              <a:t>SICLD</a:t>
            </a:r>
            <a:endParaRPr lang="en-IN" sz="8000" dirty="0">
              <a:latin typeface="+mn-lt"/>
            </a:endParaRPr>
          </a:p>
        </p:txBody>
      </p:sp>
      <p:sp>
        <p:nvSpPr>
          <p:cNvPr id="3" name="Content Placeholder 2"/>
          <p:cNvSpPr>
            <a:spLocks noGrp="1"/>
          </p:cNvSpPr>
          <p:nvPr>
            <p:ph idx="1"/>
          </p:nvPr>
        </p:nvSpPr>
        <p:spPr/>
        <p:txBody>
          <a:bodyPr>
            <a:normAutofit fontScale="92500" lnSpcReduction="10000"/>
          </a:bodyPr>
          <a:lstStyle/>
          <a:p>
            <a:pPr algn="just"/>
            <a:r>
              <a:rPr lang="en-US" b="1" dirty="0"/>
              <a:t> </a:t>
            </a:r>
            <a:r>
              <a:rPr lang="en-US" b="1" dirty="0">
                <a:solidFill>
                  <a:srgbClr val="7030A0"/>
                </a:solidFill>
              </a:rPr>
              <a:t>Vision</a:t>
            </a:r>
            <a:endParaRPr lang="en-US" b="1" dirty="0">
              <a:solidFill>
                <a:srgbClr val="7030A0"/>
              </a:solidFill>
            </a:endParaRPr>
          </a:p>
          <a:p>
            <a:pPr algn="just"/>
            <a:r>
              <a:rPr lang="en-US" b="1" dirty="0"/>
              <a:t>Promotion of Semiconductor Integrated Circuits Layout-Design in the country.</a:t>
            </a:r>
            <a:endParaRPr lang="en-US" b="1" dirty="0"/>
          </a:p>
          <a:p>
            <a:pPr algn="just"/>
            <a:r>
              <a:rPr lang="en-US" b="1" dirty="0"/>
              <a:t> </a:t>
            </a:r>
            <a:r>
              <a:rPr lang="en-US" b="1" dirty="0">
                <a:solidFill>
                  <a:srgbClr val="7030A0"/>
                </a:solidFill>
              </a:rPr>
              <a:t>Mission</a:t>
            </a:r>
            <a:endParaRPr lang="en-US" b="1" dirty="0">
              <a:solidFill>
                <a:srgbClr val="7030A0"/>
              </a:solidFill>
            </a:endParaRPr>
          </a:p>
          <a:p>
            <a:pPr algn="just"/>
            <a:r>
              <a:rPr lang="en-US" b="1" dirty="0"/>
              <a:t>Act as a catalyst for protection of Intellectual Property of Semiconductor Integrated Circuit i.e. Layout-Designs.</a:t>
            </a:r>
            <a:endParaRPr lang="en-US" b="1" dirty="0"/>
          </a:p>
          <a:p>
            <a:pPr algn="just"/>
            <a:r>
              <a:rPr lang="en-US" b="1" dirty="0"/>
              <a:t> </a:t>
            </a:r>
            <a:r>
              <a:rPr lang="en-US" b="1" dirty="0">
                <a:solidFill>
                  <a:srgbClr val="7030A0"/>
                </a:solidFill>
              </a:rPr>
              <a:t>Objectives</a:t>
            </a:r>
            <a:endParaRPr lang="en-US" b="1" dirty="0">
              <a:solidFill>
                <a:srgbClr val="7030A0"/>
              </a:solidFill>
            </a:endParaRPr>
          </a:p>
          <a:p>
            <a:pPr algn="just"/>
            <a:r>
              <a:rPr lang="en-US" b="1" dirty="0"/>
              <a:t>Protecting of Intellectual Property of Semiconductor Integrated Circuits and matters connected therewith and incidental there to Create awareness for protection of Intellectual Property of Semiconductor Integrated Circuits Layout-Designs.</a:t>
            </a:r>
            <a:endParaRPr lang="en-US" b="1" dirty="0"/>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ym typeface="+mn-ea"/>
              </a:rPr>
              <a:t>Top countries for producing semiconductor chip are:</a:t>
            </a:r>
            <a:endParaRPr lang="en-US" b="1">
              <a:sym typeface="+mn-ea"/>
            </a:endParaRPr>
          </a:p>
        </p:txBody>
      </p:sp>
      <p:sp>
        <p:nvSpPr>
          <p:cNvPr id="3" name="Content Placeholder 2"/>
          <p:cNvSpPr>
            <a:spLocks noGrp="1"/>
          </p:cNvSpPr>
          <p:nvPr>
            <p:ph idx="1"/>
          </p:nvPr>
        </p:nvSpPr>
        <p:spPr/>
        <p:txBody>
          <a:bodyPr>
            <a:normAutofit lnSpcReduction="10000"/>
          </a:bodyPr>
          <a:p>
            <a:pPr marL="0" indent="0">
              <a:buNone/>
            </a:pPr>
            <a:r>
              <a:rPr lang="en-US"/>
              <a:t>1.</a:t>
            </a:r>
            <a:r>
              <a:rPr lang="en-US" sz="3200"/>
              <a:t> Taiwan</a:t>
            </a:r>
            <a:endParaRPr lang="en-US" sz="3200"/>
          </a:p>
          <a:p>
            <a:r>
              <a:rPr lang="en-US" sz="3200"/>
              <a:t>South Korea</a:t>
            </a:r>
            <a:endParaRPr lang="en-US" sz="3200"/>
          </a:p>
          <a:p>
            <a:r>
              <a:rPr lang="en-US" sz="3200"/>
              <a:t>Japan (102 fabrication plants)</a:t>
            </a:r>
            <a:endParaRPr lang="en-US" sz="3200"/>
          </a:p>
          <a:p>
            <a:r>
              <a:rPr lang="en-US" sz="3200"/>
              <a:t>The United States and </a:t>
            </a:r>
            <a:r>
              <a:rPr lang="en-US" sz="3200">
                <a:sym typeface="+mn-ea"/>
              </a:rPr>
              <a:t>(76 fabrication plants)</a:t>
            </a:r>
            <a:endParaRPr lang="en-US" sz="3200"/>
          </a:p>
          <a:p>
            <a:r>
              <a:rPr lang="en-US" sz="3200"/>
              <a:t>Chaina </a:t>
            </a:r>
            <a:r>
              <a:rPr lang="en-US" sz="3200">
                <a:sym typeface="+mn-ea"/>
              </a:rPr>
              <a:t>(70 fabrication plants)</a:t>
            </a:r>
            <a:endParaRPr lang="en-US" sz="3200">
              <a:sym typeface="+mn-ea"/>
            </a:endParaRPr>
          </a:p>
          <a:p>
            <a:r>
              <a:rPr lang="en-US" sz="3200">
                <a:sym typeface="+mn-ea"/>
              </a:rPr>
              <a:t>Germany (20 fabrication plants)</a:t>
            </a:r>
            <a:endParaRPr lang="en-US" sz="3200">
              <a:sym typeface="+mn-ea"/>
            </a:endParaRPr>
          </a:p>
          <a:p>
            <a:r>
              <a:rPr lang="en-US" sz="3200">
                <a:sym typeface="+mn-ea"/>
              </a:rPr>
              <a:t>Israel (4 fabrication plants)</a:t>
            </a:r>
            <a:endParaRPr lang="en-US" sz="3200">
              <a:sym typeface="+mn-ea"/>
            </a:endParaRPr>
          </a:p>
          <a:p>
            <a:r>
              <a:rPr lang="en-US" sz="3200">
                <a:sym typeface="+mn-ea"/>
              </a:rPr>
              <a:t>Netherlands</a:t>
            </a:r>
            <a:endParaRPr lang="en-US" sz="3200">
              <a:sym typeface="+mn-ea"/>
            </a:endParaRPr>
          </a:p>
          <a:p>
            <a:endParaRPr lang="en-US" sz="3200"/>
          </a:p>
          <a:p>
            <a:pPr marL="0" indent="0">
              <a:buNone/>
            </a:pPr>
            <a:endParaRPr lang="en-US" sz="3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5400" b="1" dirty="0">
                <a:solidFill>
                  <a:srgbClr val="CC0099"/>
                </a:solidFill>
                <a:effectLst>
                  <a:outerShdw blurRad="38100" dist="38100" dir="2700000" algn="tl">
                    <a:srgbClr val="000000">
                      <a:alpha val="43137"/>
                    </a:srgbClr>
                  </a:outerShdw>
                </a:effectLst>
                <a:latin typeface="+mn-lt"/>
              </a:rPr>
              <a:t>Feature of the Act</a:t>
            </a: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fontScale="92500"/>
          </a:bodyPr>
          <a:lstStyle/>
          <a:p>
            <a:pPr marL="0" indent="0" algn="just">
              <a:buNone/>
            </a:pPr>
            <a:r>
              <a:rPr lang="en-US" b="1" dirty="0"/>
              <a:t>• Sec 3 of the act confers power on the central government to appoint a Registrar of SICLD and other officers required to assist him in his work.</a:t>
            </a:r>
            <a:endParaRPr lang="en-US" b="1" dirty="0"/>
          </a:p>
          <a:p>
            <a:pPr marL="0" indent="0" algn="just">
              <a:buNone/>
            </a:pPr>
            <a:r>
              <a:rPr lang="en-US" b="1" dirty="0"/>
              <a:t>• Sec 5 makes provisions for the creation of a SICLDL registry.</a:t>
            </a:r>
            <a:endParaRPr lang="en-US" b="1" dirty="0"/>
          </a:p>
          <a:p>
            <a:pPr marL="0" indent="0" algn="just">
              <a:buNone/>
            </a:pPr>
            <a:r>
              <a:rPr lang="en-US" b="1" dirty="0"/>
              <a:t>• Sec 6 makes provisions for maintaining a record of SICLDL. </a:t>
            </a:r>
            <a:endParaRPr lang="en-US" b="1" dirty="0"/>
          </a:p>
          <a:p>
            <a:pPr marL="0" indent="0" algn="just">
              <a:buNone/>
            </a:pPr>
            <a:r>
              <a:rPr lang="en-US" b="1" dirty="0"/>
              <a:t>• According to the section 7 of the act, Registration of a circuit design in India can be done at New Delhi by making an application to registrar of SICLDL. </a:t>
            </a:r>
            <a:endParaRPr lang="en-US" b="1" dirty="0"/>
          </a:p>
          <a:p>
            <a:pPr marL="0" indent="0" algn="just">
              <a:buNone/>
            </a:pPr>
            <a:r>
              <a:rPr lang="en-US" b="1" dirty="0"/>
              <a:t>• The term is 10 years from date of filling or known date of commercialization, whichever is earlier.</a:t>
            </a:r>
            <a:endParaRPr lang="en-US" b="1" dirty="0"/>
          </a:p>
          <a:p>
            <a:pPr marL="0" indent="0" algn="just">
              <a:buNone/>
            </a:pPr>
            <a:r>
              <a:rPr lang="en-US" b="1" dirty="0"/>
              <a:t>•It comes under Ministry of communication and information technology</a:t>
            </a: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lgn="just">
              <a:lnSpc>
                <a:spcPct val="100000"/>
              </a:lnSpc>
              <a:spcBef>
                <a:spcPts val="120"/>
              </a:spcBef>
              <a:buNone/>
            </a:pPr>
            <a:r>
              <a:rPr lang="en-US" b="1" spc="-330" baseline="17000" dirty="0">
                <a:solidFill>
                  <a:srgbClr val="2CA1BE"/>
                </a:solidFill>
                <a:latin typeface="Lucida Sans Unicode" panose="020B0602030504020204"/>
                <a:cs typeface="Lucida Sans Unicode" panose="020B0602030504020204"/>
              </a:rPr>
              <a:t>▶ </a:t>
            </a:r>
            <a:r>
              <a:rPr lang="en-US" b="1" spc="-322" baseline="17000" dirty="0">
                <a:solidFill>
                  <a:srgbClr val="2CA1BE"/>
                </a:solidFill>
                <a:latin typeface="Lucida Sans Unicode" panose="020B0602030504020204"/>
                <a:cs typeface="Lucida Sans Unicode" panose="020B0602030504020204"/>
              </a:rPr>
              <a:t> </a:t>
            </a:r>
            <a:r>
              <a:rPr lang="en-US" b="1" spc="5" dirty="0">
                <a:latin typeface="Arial MT"/>
                <a:cs typeface="Arial MT"/>
              </a:rPr>
              <a:t>Any</a:t>
            </a:r>
            <a:r>
              <a:rPr lang="en-US" b="1" dirty="0">
                <a:latin typeface="Arial MT"/>
                <a:cs typeface="Arial MT"/>
              </a:rPr>
              <a:t> </a:t>
            </a:r>
            <a:r>
              <a:rPr lang="en-US" b="1" spc="5" dirty="0">
                <a:latin typeface="Arial MT"/>
                <a:cs typeface="Arial MT"/>
              </a:rPr>
              <a:t>person claiming to</a:t>
            </a:r>
            <a:r>
              <a:rPr lang="en-US" b="1" dirty="0">
                <a:latin typeface="Arial MT"/>
                <a:cs typeface="Arial MT"/>
              </a:rPr>
              <a:t> </a:t>
            </a:r>
            <a:r>
              <a:rPr lang="en-US" b="1" spc="5" dirty="0">
                <a:latin typeface="Arial MT"/>
                <a:cs typeface="Arial MT"/>
              </a:rPr>
              <a:t>be the</a:t>
            </a:r>
            <a:r>
              <a:rPr lang="en-US" b="1" dirty="0">
                <a:latin typeface="Arial MT"/>
                <a:cs typeface="Arial MT"/>
              </a:rPr>
              <a:t> </a:t>
            </a:r>
            <a:r>
              <a:rPr lang="en-US" b="1" spc="5" dirty="0">
                <a:latin typeface="Arial MT"/>
                <a:cs typeface="Arial MT"/>
              </a:rPr>
              <a:t>creator</a:t>
            </a:r>
            <a:r>
              <a:rPr lang="en-US" b="1" spc="15" dirty="0">
                <a:latin typeface="Arial MT"/>
                <a:cs typeface="Arial MT"/>
              </a:rPr>
              <a:t> </a:t>
            </a:r>
            <a:r>
              <a:rPr lang="en-US" b="1" dirty="0">
                <a:latin typeface="Arial MT"/>
                <a:cs typeface="Arial MT"/>
              </a:rPr>
              <a:t>of</a:t>
            </a:r>
            <a:r>
              <a:rPr lang="en-US" b="1" spc="10" dirty="0">
                <a:latin typeface="Arial MT"/>
                <a:cs typeface="Arial MT"/>
              </a:rPr>
              <a:t> a</a:t>
            </a:r>
            <a:r>
              <a:rPr lang="en-US" b="1" spc="5" dirty="0">
                <a:latin typeface="Arial MT"/>
                <a:cs typeface="Arial MT"/>
              </a:rPr>
              <a:t> </a:t>
            </a:r>
            <a:r>
              <a:rPr lang="en-US" b="1" dirty="0">
                <a:latin typeface="Arial MT"/>
                <a:cs typeface="Arial MT"/>
              </a:rPr>
              <a:t>layout-design</a:t>
            </a:r>
            <a:endParaRPr lang="en-US" b="1" dirty="0">
              <a:latin typeface="Arial MT"/>
              <a:cs typeface="Arial MT"/>
            </a:endParaRPr>
          </a:p>
          <a:p>
            <a:pPr marL="0" indent="0" algn="just">
              <a:lnSpc>
                <a:spcPct val="100000"/>
              </a:lnSpc>
              <a:spcBef>
                <a:spcPts val="55"/>
              </a:spcBef>
              <a:buNone/>
            </a:pPr>
            <a:endParaRPr lang="en-US" sz="4400" b="1" dirty="0">
              <a:latin typeface="Arial MT"/>
              <a:cs typeface="Arial MT"/>
            </a:endParaRPr>
          </a:p>
          <a:p>
            <a:pPr marL="0" indent="0" algn="just">
              <a:lnSpc>
                <a:spcPct val="100000"/>
              </a:lnSpc>
              <a:buNone/>
            </a:pPr>
            <a:r>
              <a:rPr lang="en-US" b="1" spc="-330" baseline="16000" dirty="0">
                <a:solidFill>
                  <a:srgbClr val="2CA1BE"/>
                </a:solidFill>
                <a:latin typeface="Lucida Sans Unicode" panose="020B0602030504020204"/>
                <a:cs typeface="Lucida Sans Unicode" panose="020B0602030504020204"/>
              </a:rPr>
              <a:t>▶</a:t>
            </a:r>
            <a:r>
              <a:rPr lang="en-US" b="1" spc="82" baseline="16000" dirty="0">
                <a:solidFill>
                  <a:srgbClr val="2CA1BE"/>
                </a:solidFill>
                <a:latin typeface="Lucida Sans Unicode" panose="020B0602030504020204"/>
                <a:cs typeface="Lucida Sans Unicode" panose="020B0602030504020204"/>
              </a:rPr>
              <a:t> </a:t>
            </a:r>
            <a:r>
              <a:rPr lang="en-US" b="1" spc="10" dirty="0">
                <a:latin typeface="Arial MT"/>
                <a:cs typeface="Arial MT"/>
              </a:rPr>
              <a:t>who</a:t>
            </a:r>
            <a:r>
              <a:rPr lang="en-US" b="1" spc="-5" dirty="0">
                <a:latin typeface="Arial MT"/>
                <a:cs typeface="Arial MT"/>
              </a:rPr>
              <a:t> </a:t>
            </a:r>
            <a:r>
              <a:rPr lang="en-US" b="1" dirty="0">
                <a:latin typeface="Arial MT"/>
                <a:cs typeface="Arial MT"/>
              </a:rPr>
              <a:t>is </a:t>
            </a:r>
            <a:r>
              <a:rPr lang="en-US" b="1" spc="5" dirty="0">
                <a:latin typeface="Arial MT"/>
                <a:cs typeface="Arial MT"/>
              </a:rPr>
              <a:t>desirous</a:t>
            </a:r>
            <a:r>
              <a:rPr lang="en-US" b="1" dirty="0">
                <a:latin typeface="Arial MT"/>
                <a:cs typeface="Arial MT"/>
              </a:rPr>
              <a:t> </a:t>
            </a:r>
            <a:r>
              <a:rPr lang="en-US" b="1" spc="5" dirty="0">
                <a:latin typeface="Arial MT"/>
                <a:cs typeface="Arial MT"/>
              </a:rPr>
              <a:t>of</a:t>
            </a:r>
            <a:r>
              <a:rPr lang="en-US" b="1" spc="-5" dirty="0">
                <a:latin typeface="Arial MT"/>
                <a:cs typeface="Arial MT"/>
              </a:rPr>
              <a:t> </a:t>
            </a:r>
            <a:r>
              <a:rPr lang="en-US" b="1" spc="5" dirty="0">
                <a:latin typeface="Arial MT"/>
                <a:cs typeface="Arial MT"/>
              </a:rPr>
              <a:t>registering </a:t>
            </a:r>
            <a:r>
              <a:rPr lang="en-US" b="1" dirty="0">
                <a:latin typeface="Arial MT"/>
                <a:cs typeface="Arial MT"/>
              </a:rPr>
              <a:t>it</a:t>
            </a:r>
            <a:endParaRPr lang="en-US" b="1" dirty="0">
              <a:latin typeface="Arial MT"/>
              <a:cs typeface="Arial MT"/>
            </a:endParaRPr>
          </a:p>
          <a:p>
            <a:pPr marL="0" indent="0" algn="just">
              <a:lnSpc>
                <a:spcPct val="100000"/>
              </a:lnSpc>
              <a:spcBef>
                <a:spcPts val="5"/>
              </a:spcBef>
              <a:buNone/>
            </a:pPr>
            <a:endParaRPr lang="en-US" sz="4400" b="1" dirty="0">
              <a:latin typeface="Arial MT"/>
              <a:cs typeface="Arial MT"/>
            </a:endParaRPr>
          </a:p>
          <a:p>
            <a:pPr marL="0" indent="0" algn="just">
              <a:lnSpc>
                <a:spcPct val="100000"/>
              </a:lnSpc>
              <a:buNone/>
            </a:pPr>
            <a:r>
              <a:rPr lang="en-US" b="1" spc="-330" baseline="16000" dirty="0">
                <a:solidFill>
                  <a:srgbClr val="2CA1BE"/>
                </a:solidFill>
                <a:latin typeface="Lucida Sans Unicode" panose="020B0602030504020204"/>
                <a:cs typeface="Lucida Sans Unicode" panose="020B0602030504020204"/>
              </a:rPr>
              <a:t>▶</a:t>
            </a:r>
            <a:r>
              <a:rPr lang="en-US" b="1" spc="82"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shall</a:t>
            </a:r>
            <a:r>
              <a:rPr lang="en-US" b="1" spc="-15" dirty="0">
                <a:latin typeface="Arial MT"/>
                <a:cs typeface="Arial MT"/>
              </a:rPr>
              <a:t> </a:t>
            </a:r>
            <a:r>
              <a:rPr lang="en-US" b="1" spc="5" dirty="0">
                <a:latin typeface="Arial MT"/>
                <a:cs typeface="Arial MT"/>
              </a:rPr>
              <a:t>apply</a:t>
            </a:r>
            <a:r>
              <a:rPr lang="en-US" b="1" dirty="0">
                <a:latin typeface="Arial MT"/>
                <a:cs typeface="Arial MT"/>
              </a:rPr>
              <a:t> </a:t>
            </a:r>
            <a:r>
              <a:rPr lang="en-US" b="1" spc="5" dirty="0">
                <a:latin typeface="Arial MT"/>
                <a:cs typeface="Arial MT"/>
              </a:rPr>
              <a:t>in</a:t>
            </a:r>
            <a:r>
              <a:rPr lang="en-US" b="1" spc="-10" dirty="0">
                <a:latin typeface="Arial MT"/>
                <a:cs typeface="Arial MT"/>
              </a:rPr>
              <a:t> </a:t>
            </a:r>
            <a:r>
              <a:rPr lang="en-US" b="1" spc="5" dirty="0">
                <a:latin typeface="Arial MT"/>
                <a:cs typeface="Arial MT"/>
              </a:rPr>
              <a:t>writing</a:t>
            </a:r>
            <a:r>
              <a:rPr lang="en-US" b="1" spc="-5" dirty="0">
                <a:latin typeface="Arial MT"/>
                <a:cs typeface="Arial MT"/>
              </a:rPr>
              <a:t> </a:t>
            </a:r>
            <a:r>
              <a:rPr lang="en-US" b="1" spc="5" dirty="0">
                <a:latin typeface="Arial MT"/>
                <a:cs typeface="Arial MT"/>
              </a:rPr>
              <a:t>to</a:t>
            </a:r>
            <a:r>
              <a:rPr lang="en-US" b="1" spc="-15" dirty="0">
                <a:latin typeface="Arial MT"/>
                <a:cs typeface="Arial MT"/>
              </a:rPr>
              <a:t> </a:t>
            </a:r>
            <a:r>
              <a:rPr lang="en-US" b="1" spc="5" dirty="0">
                <a:latin typeface="Arial MT"/>
                <a:cs typeface="Arial MT"/>
              </a:rPr>
              <a:t>the</a:t>
            </a:r>
            <a:r>
              <a:rPr lang="en-US" b="1" spc="-10" dirty="0">
                <a:latin typeface="Arial MT"/>
                <a:cs typeface="Arial MT"/>
              </a:rPr>
              <a:t> </a:t>
            </a:r>
            <a:r>
              <a:rPr lang="en-US" b="1" spc="5" dirty="0">
                <a:latin typeface="Arial MT"/>
                <a:cs typeface="Arial MT"/>
              </a:rPr>
              <a:t>Registrar</a:t>
            </a:r>
            <a:endParaRPr lang="en-US" b="1" dirty="0">
              <a:latin typeface="Arial MT"/>
              <a:cs typeface="Arial MT"/>
            </a:endParaRPr>
          </a:p>
          <a:p>
            <a:pPr marL="0" indent="0" algn="just">
              <a:lnSpc>
                <a:spcPct val="100000"/>
              </a:lnSpc>
              <a:spcBef>
                <a:spcPts val="40"/>
              </a:spcBef>
              <a:buNone/>
            </a:pPr>
            <a:endParaRPr lang="en-US" sz="4000" b="1" dirty="0">
              <a:latin typeface="Arial MT"/>
              <a:cs typeface="Arial MT"/>
            </a:endParaRPr>
          </a:p>
          <a:p>
            <a:pPr marL="76200" marR="43180" indent="0" algn="just">
              <a:lnSpc>
                <a:spcPct val="113000"/>
              </a:lnSpc>
              <a:spcBef>
                <a:spcPts val="5"/>
              </a:spcBef>
              <a:buNone/>
            </a:pPr>
            <a:r>
              <a:rPr lang="en-US" b="1" spc="-330" baseline="16000" dirty="0">
                <a:solidFill>
                  <a:srgbClr val="2CA1BE"/>
                </a:solidFill>
                <a:latin typeface="Lucida Sans Unicode" panose="020B0602030504020204"/>
                <a:cs typeface="Lucida Sans Unicode" panose="020B0602030504020204"/>
              </a:rPr>
              <a:t>▶</a:t>
            </a:r>
            <a:r>
              <a:rPr lang="en-US" b="1" spc="104"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In the prescribed manner </a:t>
            </a:r>
            <a:r>
              <a:rPr lang="en-US" b="1" dirty="0">
                <a:latin typeface="Arial MT"/>
                <a:cs typeface="Arial MT"/>
              </a:rPr>
              <a:t>for </a:t>
            </a:r>
            <a:r>
              <a:rPr lang="en-US" b="1" spc="5" dirty="0">
                <a:latin typeface="Arial MT"/>
                <a:cs typeface="Arial MT"/>
              </a:rPr>
              <a:t>the registration of the layout- </a:t>
            </a:r>
            <a:r>
              <a:rPr lang="en-US" b="1" spc="-640" dirty="0">
                <a:latin typeface="Arial MT"/>
                <a:cs typeface="Arial MT"/>
              </a:rPr>
              <a:t> </a:t>
            </a:r>
            <a:r>
              <a:rPr lang="en-US" b="1" spc="5" dirty="0">
                <a:latin typeface="Arial MT"/>
                <a:cs typeface="Arial MT"/>
              </a:rPr>
              <a:t>design</a:t>
            </a:r>
            <a:endParaRPr lang="en-US" b="1" dirty="0">
              <a:latin typeface="Arial MT"/>
              <a:cs typeface="Arial MT"/>
            </a:endParaRPr>
          </a:p>
          <a:p>
            <a:endParaRPr lang="en-IN" dirty="0"/>
          </a:p>
        </p:txBody>
      </p:sp>
      <p:pic>
        <p:nvPicPr>
          <p:cNvPr id="4" name="object 3"/>
          <p:cNvPicPr/>
          <p:nvPr/>
        </p:nvPicPr>
        <p:blipFill>
          <a:blip r:embed="rId1" cstate="print"/>
          <a:stretch>
            <a:fillRect/>
          </a:stretch>
        </p:blipFill>
        <p:spPr>
          <a:xfrm>
            <a:off x="838200" y="377153"/>
            <a:ext cx="8497570" cy="115823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atin typeface="Times New Roman" panose="02020603050405020304" charset="0"/>
                <a:cs typeface="Times New Roman" panose="02020603050405020304" charset="0"/>
              </a:rPr>
              <a:t>key points about the SICLD Act:</a:t>
            </a:r>
            <a:endParaRPr lang="en-US">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p>
            <a:endParaRPr lang="en-US"/>
          </a:p>
          <a:p>
            <a:r>
              <a:rPr lang="en-US" sz="3600">
                <a:latin typeface="Times New Roman" panose="02020603050405020304" charset="0"/>
                <a:cs typeface="Times New Roman" panose="02020603050405020304" charset="0"/>
              </a:rPr>
              <a:t>Protection of layout designs</a:t>
            </a:r>
            <a:endParaRPr lang="en-US" sz="3600">
              <a:latin typeface="Times New Roman" panose="02020603050405020304" charset="0"/>
              <a:cs typeface="Times New Roman" panose="02020603050405020304" charset="0"/>
            </a:endParaRPr>
          </a:p>
          <a:p>
            <a:r>
              <a:rPr lang="en-US" sz="3600">
                <a:latin typeface="Times New Roman" panose="02020603050405020304" charset="0"/>
                <a:cs typeface="Times New Roman" panose="02020603050405020304" charset="0"/>
              </a:rPr>
              <a:t>Registration requirements</a:t>
            </a:r>
            <a:endParaRPr lang="en-US" sz="3600">
              <a:latin typeface="Times New Roman" panose="02020603050405020304" charset="0"/>
              <a:cs typeface="Times New Roman" panose="02020603050405020304" charset="0"/>
            </a:endParaRPr>
          </a:p>
          <a:p>
            <a:r>
              <a:rPr lang="en-US" sz="3600">
                <a:latin typeface="Times New Roman" panose="02020603050405020304" charset="0"/>
                <a:cs typeface="Times New Roman" panose="02020603050405020304" charset="0"/>
              </a:rPr>
              <a:t>Enforcement mechanisms</a:t>
            </a:r>
            <a:endParaRPr lang="en-US" sz="3600">
              <a:latin typeface="Times New Roman" panose="02020603050405020304" charset="0"/>
              <a:cs typeface="Times New Roman" panose="020206030504050203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latin typeface="Times New Roman" panose="02020603050405020304" charset="0"/>
                <a:cs typeface="Times New Roman" panose="02020603050405020304" charset="0"/>
              </a:rPr>
              <a:t>Recent developments in India’s Semiconductor</a:t>
            </a:r>
            <a:endParaRPr lang="en-US">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p>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India Semiconductor:  Launched in 2022, its aim(global semiconductor manufacturing hub)</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Focus on IP protection</a:t>
            </a:r>
            <a:endParaRPr lang="en-US">
              <a:latin typeface="Times New Roman" panose="02020603050405020304" charset="0"/>
              <a:cs typeface="Times New Roman"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5400" b="1" dirty="0">
                <a:solidFill>
                  <a:srgbClr val="CC0099"/>
                </a:solidFill>
                <a:effectLst>
                  <a:outerShdw blurRad="38100" dist="38100" dir="2700000" algn="tl">
                    <a:srgbClr val="000000">
                      <a:alpha val="43137"/>
                    </a:srgbClr>
                  </a:outerShdw>
                </a:effectLst>
                <a:latin typeface="+mn-lt"/>
              </a:rPr>
              <a:t>Registration</a:t>
            </a: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marL="0" indent="0">
              <a:buNone/>
            </a:pPr>
            <a:endParaRPr lang="en-IN" dirty="0"/>
          </a:p>
          <a:p>
            <a:pPr lvl="0"/>
            <a:r>
              <a:rPr lang="en-US" b="1" dirty="0"/>
              <a:t>Registration of circuit design in India can be done in India by making an application to registrar of SICLDL, New Delhi.</a:t>
            </a:r>
            <a:endParaRPr lang="en-IN" b="1" dirty="0"/>
          </a:p>
          <a:p>
            <a:pPr lvl="0"/>
            <a:r>
              <a:rPr lang="en-US" b="1" dirty="0"/>
              <a:t>Web link- </a:t>
            </a:r>
            <a:r>
              <a:rPr lang="en-US" b="1" dirty="0">
                <a:solidFill>
                  <a:srgbClr val="7030A0"/>
                </a:solidFill>
              </a:rPr>
              <a:t>http://sicldr.gov.in</a:t>
            </a:r>
            <a:endParaRPr lang="en-IN" b="1" dirty="0">
              <a:solidFill>
                <a:srgbClr val="7030A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lgn="just">
              <a:lnSpc>
                <a:spcPct val="100000"/>
              </a:lnSpc>
              <a:spcBef>
                <a:spcPts val="100"/>
              </a:spcBef>
              <a:buNone/>
            </a:pPr>
            <a:r>
              <a:rPr lang="en-US" spc="-345" baseline="16000" dirty="0">
                <a:solidFill>
                  <a:srgbClr val="2CA1BE"/>
                </a:solidFill>
                <a:latin typeface="Lucida Sans Unicode" panose="020B0602030504020204"/>
                <a:cs typeface="Lucida Sans Unicode" panose="020B0602030504020204"/>
              </a:rPr>
              <a:t>▶</a:t>
            </a:r>
            <a:r>
              <a:rPr lang="en-US" spc="44"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Application</a:t>
            </a:r>
            <a:r>
              <a:rPr lang="en-US" b="1" spc="-25" dirty="0">
                <a:latin typeface="Arial MT"/>
                <a:cs typeface="Arial MT"/>
              </a:rPr>
              <a:t> </a:t>
            </a:r>
            <a:r>
              <a:rPr lang="en-US" b="1" dirty="0">
                <a:latin typeface="Arial MT"/>
                <a:cs typeface="Arial MT"/>
              </a:rPr>
              <a:t>to</a:t>
            </a:r>
            <a:r>
              <a:rPr lang="en-US" b="1" spc="-10" dirty="0">
                <a:latin typeface="Arial MT"/>
                <a:cs typeface="Arial MT"/>
              </a:rPr>
              <a:t> </a:t>
            </a:r>
            <a:r>
              <a:rPr lang="en-US" b="1" spc="-5" dirty="0">
                <a:latin typeface="Arial MT"/>
                <a:cs typeface="Arial MT"/>
              </a:rPr>
              <a:t>be</a:t>
            </a:r>
            <a:r>
              <a:rPr lang="en-US" b="1" spc="-10" dirty="0">
                <a:latin typeface="Arial MT"/>
                <a:cs typeface="Arial MT"/>
              </a:rPr>
              <a:t> filed</a:t>
            </a:r>
            <a:endParaRPr lang="en-US" b="1" dirty="0">
              <a:latin typeface="Arial MT"/>
              <a:cs typeface="Arial MT"/>
            </a:endParaRPr>
          </a:p>
          <a:p>
            <a:pPr marL="0" indent="0" algn="just">
              <a:lnSpc>
                <a:spcPct val="100000"/>
              </a:lnSpc>
              <a:spcBef>
                <a:spcPts val="35"/>
              </a:spcBef>
              <a:buNone/>
            </a:pPr>
            <a:endParaRPr lang="en-US" b="1" dirty="0">
              <a:latin typeface="Arial MT"/>
              <a:cs typeface="Arial MT"/>
            </a:endParaRPr>
          </a:p>
          <a:p>
            <a:pPr marL="0" indent="0" algn="just">
              <a:lnSpc>
                <a:spcPct val="100000"/>
              </a:lnSpc>
              <a:buNone/>
            </a:pPr>
            <a:r>
              <a:rPr lang="en-US" b="1" spc="-345" baseline="16000" dirty="0">
                <a:solidFill>
                  <a:srgbClr val="2CA1BE"/>
                </a:solidFill>
                <a:latin typeface="Lucida Sans Unicode" panose="020B0602030504020204"/>
                <a:cs typeface="Lucida Sans Unicode" panose="020B0602030504020204"/>
              </a:rPr>
              <a:t>▶</a:t>
            </a:r>
            <a:r>
              <a:rPr lang="en-US" b="1" spc="22" baseline="16000" dirty="0">
                <a:solidFill>
                  <a:srgbClr val="2CA1BE"/>
                </a:solidFill>
                <a:latin typeface="Lucida Sans Unicode" panose="020B0602030504020204"/>
                <a:cs typeface="Lucida Sans Unicode" panose="020B0602030504020204"/>
              </a:rPr>
              <a:t> </a:t>
            </a:r>
            <a:r>
              <a:rPr lang="en-US" b="1" dirty="0">
                <a:latin typeface="Arial MT"/>
                <a:cs typeface="Arial MT"/>
              </a:rPr>
              <a:t>If</a:t>
            </a:r>
            <a:r>
              <a:rPr lang="en-US" b="1" spc="-30" dirty="0">
                <a:latin typeface="Arial MT"/>
                <a:cs typeface="Arial MT"/>
              </a:rPr>
              <a:t> </a:t>
            </a:r>
            <a:r>
              <a:rPr lang="en-US" b="1" spc="-5" dirty="0">
                <a:latin typeface="Arial MT"/>
                <a:cs typeface="Arial MT"/>
              </a:rPr>
              <a:t>Not</a:t>
            </a:r>
            <a:r>
              <a:rPr lang="en-US" b="1" spc="-20" dirty="0">
                <a:latin typeface="Arial MT"/>
                <a:cs typeface="Arial MT"/>
              </a:rPr>
              <a:t> </a:t>
            </a:r>
            <a:r>
              <a:rPr lang="en-US" b="1" spc="-5" dirty="0">
                <a:latin typeface="Arial MT"/>
                <a:cs typeface="Arial MT"/>
              </a:rPr>
              <a:t>opposed</a:t>
            </a:r>
            <a:endParaRPr lang="en-US" b="1" dirty="0">
              <a:latin typeface="Arial MT"/>
              <a:cs typeface="Arial MT"/>
            </a:endParaRPr>
          </a:p>
          <a:p>
            <a:pPr marL="0" indent="0" algn="just">
              <a:lnSpc>
                <a:spcPct val="100000"/>
              </a:lnSpc>
              <a:spcBef>
                <a:spcPts val="40"/>
              </a:spcBef>
              <a:buNone/>
            </a:pPr>
            <a:endParaRPr lang="en-US" b="1" dirty="0">
              <a:latin typeface="Arial MT"/>
              <a:cs typeface="Arial MT"/>
            </a:endParaRPr>
          </a:p>
          <a:p>
            <a:pPr marL="0" indent="0" algn="just">
              <a:lnSpc>
                <a:spcPct val="100000"/>
              </a:lnSpc>
              <a:buNone/>
            </a:pPr>
            <a:r>
              <a:rPr lang="en-US" b="1" spc="-345" baseline="16000" dirty="0">
                <a:solidFill>
                  <a:srgbClr val="2CA1BE"/>
                </a:solidFill>
                <a:latin typeface="Lucida Sans Unicode" panose="020B0602030504020204"/>
                <a:cs typeface="Lucida Sans Unicode" panose="020B0602030504020204"/>
              </a:rPr>
              <a:t>▶</a:t>
            </a:r>
            <a:r>
              <a:rPr lang="en-US" b="1" spc="67"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And </a:t>
            </a:r>
            <a:r>
              <a:rPr lang="en-US" b="1" spc="-10" dirty="0">
                <a:latin typeface="Arial MT"/>
                <a:cs typeface="Arial MT"/>
              </a:rPr>
              <a:t>time</a:t>
            </a:r>
            <a:r>
              <a:rPr lang="en-US" b="1" dirty="0">
                <a:latin typeface="Arial MT"/>
                <a:cs typeface="Arial MT"/>
              </a:rPr>
              <a:t> </a:t>
            </a:r>
            <a:r>
              <a:rPr lang="en-US" b="1" spc="-5" dirty="0">
                <a:latin typeface="Arial MT"/>
                <a:cs typeface="Arial MT"/>
              </a:rPr>
              <a:t>for</a:t>
            </a:r>
            <a:r>
              <a:rPr lang="en-US" b="1" spc="-10" dirty="0">
                <a:latin typeface="Arial MT"/>
                <a:cs typeface="Arial MT"/>
              </a:rPr>
              <a:t> </a:t>
            </a:r>
            <a:r>
              <a:rPr lang="en-US" b="1" spc="-5" dirty="0">
                <a:latin typeface="Arial MT"/>
                <a:cs typeface="Arial MT"/>
              </a:rPr>
              <a:t>notice</a:t>
            </a:r>
            <a:r>
              <a:rPr lang="en-US" b="1" dirty="0">
                <a:latin typeface="Arial MT"/>
                <a:cs typeface="Arial MT"/>
              </a:rPr>
              <a:t> </a:t>
            </a:r>
            <a:r>
              <a:rPr lang="en-US" b="1" spc="-5" dirty="0">
                <a:latin typeface="Arial MT"/>
                <a:cs typeface="Arial MT"/>
              </a:rPr>
              <a:t>of</a:t>
            </a:r>
            <a:r>
              <a:rPr lang="en-US" b="1" dirty="0">
                <a:latin typeface="Arial MT"/>
                <a:cs typeface="Arial MT"/>
              </a:rPr>
              <a:t> </a:t>
            </a:r>
            <a:r>
              <a:rPr lang="en-US" b="1" spc="-5" dirty="0">
                <a:latin typeface="Arial MT"/>
                <a:cs typeface="Arial MT"/>
              </a:rPr>
              <a:t>opposition</a:t>
            </a:r>
            <a:r>
              <a:rPr lang="en-US" b="1" dirty="0">
                <a:latin typeface="Arial MT"/>
                <a:cs typeface="Arial MT"/>
              </a:rPr>
              <a:t> </a:t>
            </a:r>
            <a:r>
              <a:rPr lang="en-US" b="1" spc="-10" dirty="0">
                <a:latin typeface="Arial MT"/>
                <a:cs typeface="Arial MT"/>
              </a:rPr>
              <a:t>expired</a:t>
            </a:r>
            <a:endParaRPr lang="en-US" b="1" dirty="0">
              <a:latin typeface="Arial MT"/>
              <a:cs typeface="Arial MT"/>
            </a:endParaRPr>
          </a:p>
          <a:p>
            <a:pPr marL="0" indent="0" algn="just">
              <a:lnSpc>
                <a:spcPct val="100000"/>
              </a:lnSpc>
              <a:spcBef>
                <a:spcPts val="25"/>
              </a:spcBef>
              <a:buNone/>
            </a:pPr>
            <a:endParaRPr lang="en-US" b="1" dirty="0">
              <a:latin typeface="Arial MT"/>
              <a:cs typeface="Arial MT"/>
            </a:endParaRPr>
          </a:p>
          <a:p>
            <a:pPr marL="0" indent="0" algn="just">
              <a:lnSpc>
                <a:spcPct val="100000"/>
              </a:lnSpc>
              <a:buNone/>
            </a:pPr>
            <a:r>
              <a:rPr lang="en-US" b="1" spc="-345" baseline="16000" dirty="0">
                <a:solidFill>
                  <a:srgbClr val="2CA1BE"/>
                </a:solidFill>
                <a:latin typeface="Lucida Sans Unicode" panose="020B0602030504020204"/>
                <a:cs typeface="Lucida Sans Unicode" panose="020B0602030504020204"/>
              </a:rPr>
              <a:t>▶</a:t>
            </a:r>
            <a:r>
              <a:rPr lang="en-US" b="1" spc="60" baseline="16000" dirty="0">
                <a:solidFill>
                  <a:srgbClr val="2CA1BE"/>
                </a:solidFill>
                <a:latin typeface="Lucida Sans Unicode" panose="020B0602030504020204"/>
                <a:cs typeface="Lucida Sans Unicode" panose="020B0602030504020204"/>
              </a:rPr>
              <a:t> </a:t>
            </a:r>
            <a:r>
              <a:rPr lang="en-US" b="1" dirty="0">
                <a:latin typeface="Arial MT"/>
                <a:cs typeface="Arial MT"/>
              </a:rPr>
              <a:t>If</a:t>
            </a:r>
            <a:r>
              <a:rPr lang="en-US" b="1" spc="-10" dirty="0">
                <a:latin typeface="Arial MT"/>
                <a:cs typeface="Arial MT"/>
              </a:rPr>
              <a:t> </a:t>
            </a:r>
            <a:r>
              <a:rPr lang="en-US" b="1" spc="-5" dirty="0">
                <a:latin typeface="Arial MT"/>
                <a:cs typeface="Arial MT"/>
              </a:rPr>
              <a:t>opposed</a:t>
            </a:r>
            <a:r>
              <a:rPr lang="en-US" b="1" spc="-15" dirty="0">
                <a:latin typeface="Arial MT"/>
                <a:cs typeface="Arial MT"/>
              </a:rPr>
              <a:t> </a:t>
            </a:r>
            <a:r>
              <a:rPr lang="en-US" b="1" dirty="0">
                <a:latin typeface="Arial MT"/>
                <a:cs typeface="Arial MT"/>
              </a:rPr>
              <a:t>and</a:t>
            </a:r>
            <a:r>
              <a:rPr lang="en-US" b="1" spc="-5" dirty="0">
                <a:latin typeface="Arial MT"/>
                <a:cs typeface="Arial MT"/>
              </a:rPr>
              <a:t> decided</a:t>
            </a:r>
            <a:r>
              <a:rPr lang="en-US" b="1" dirty="0">
                <a:latin typeface="Arial MT"/>
                <a:cs typeface="Arial MT"/>
              </a:rPr>
              <a:t> </a:t>
            </a:r>
            <a:r>
              <a:rPr lang="en-US" b="1" spc="-5" dirty="0">
                <a:latin typeface="Arial MT"/>
                <a:cs typeface="Arial MT"/>
              </a:rPr>
              <a:t>in </a:t>
            </a:r>
            <a:r>
              <a:rPr lang="en-US" b="1" spc="-5" dirty="0" err="1">
                <a:latin typeface="Arial MT"/>
                <a:cs typeface="Arial MT"/>
              </a:rPr>
              <a:t>favour</a:t>
            </a:r>
            <a:r>
              <a:rPr lang="en-US" b="1" spc="-5" dirty="0">
                <a:latin typeface="Arial MT"/>
                <a:cs typeface="Arial MT"/>
              </a:rPr>
              <a:t> of</a:t>
            </a:r>
            <a:r>
              <a:rPr lang="en-US" b="1" dirty="0">
                <a:latin typeface="Arial MT"/>
                <a:cs typeface="Arial MT"/>
              </a:rPr>
              <a:t> </a:t>
            </a:r>
            <a:r>
              <a:rPr lang="en-US" b="1" spc="-5" dirty="0">
                <a:latin typeface="Arial MT"/>
                <a:cs typeface="Arial MT"/>
              </a:rPr>
              <a:t>the applicant</a:t>
            </a:r>
            <a:endParaRPr lang="en-US" b="1" dirty="0">
              <a:latin typeface="Arial MT"/>
              <a:cs typeface="Arial MT"/>
            </a:endParaRPr>
          </a:p>
          <a:p>
            <a:pPr marL="0" indent="0" algn="just">
              <a:lnSpc>
                <a:spcPct val="100000"/>
              </a:lnSpc>
              <a:spcBef>
                <a:spcPts val="40"/>
              </a:spcBef>
              <a:buNone/>
            </a:pPr>
            <a:endParaRPr lang="en-US" b="1" dirty="0">
              <a:latin typeface="Arial MT"/>
              <a:cs typeface="Arial MT"/>
            </a:endParaRPr>
          </a:p>
          <a:p>
            <a:pPr marL="0" indent="0" algn="just">
              <a:lnSpc>
                <a:spcPct val="100000"/>
              </a:lnSpc>
              <a:buNone/>
            </a:pPr>
            <a:r>
              <a:rPr lang="en-US" b="1" spc="-345" baseline="16000" dirty="0">
                <a:solidFill>
                  <a:srgbClr val="2CA1BE"/>
                </a:solidFill>
                <a:latin typeface="Lucida Sans Unicode" panose="020B0602030504020204"/>
                <a:cs typeface="Lucida Sans Unicode" panose="020B0602030504020204"/>
              </a:rPr>
              <a:t>▶</a:t>
            </a:r>
            <a:r>
              <a:rPr lang="en-US" b="1" spc="67"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The</a:t>
            </a:r>
            <a:r>
              <a:rPr lang="en-US" b="1" spc="-15" dirty="0">
                <a:latin typeface="Arial MT"/>
                <a:cs typeface="Arial MT"/>
              </a:rPr>
              <a:t> </a:t>
            </a:r>
            <a:r>
              <a:rPr lang="en-US" b="1" spc="-5" dirty="0">
                <a:latin typeface="Arial MT"/>
                <a:cs typeface="Arial MT"/>
              </a:rPr>
              <a:t>Registrar</a:t>
            </a:r>
            <a:r>
              <a:rPr lang="en-US" b="1" dirty="0">
                <a:latin typeface="Arial MT"/>
                <a:cs typeface="Arial MT"/>
              </a:rPr>
              <a:t> </a:t>
            </a:r>
            <a:r>
              <a:rPr lang="en-US" b="1" spc="-5" dirty="0">
                <a:latin typeface="Arial MT"/>
                <a:cs typeface="Arial MT"/>
              </a:rPr>
              <a:t>shall register</a:t>
            </a:r>
            <a:r>
              <a:rPr lang="en-US" b="1" dirty="0">
                <a:latin typeface="Arial MT"/>
                <a:cs typeface="Arial MT"/>
              </a:rPr>
              <a:t> </a:t>
            </a:r>
            <a:r>
              <a:rPr lang="en-US" b="1" spc="-5" dirty="0">
                <a:latin typeface="Arial MT"/>
                <a:cs typeface="Arial MT"/>
              </a:rPr>
              <a:t>the said</a:t>
            </a:r>
            <a:r>
              <a:rPr lang="en-US" b="1" dirty="0">
                <a:latin typeface="Arial MT"/>
                <a:cs typeface="Arial MT"/>
              </a:rPr>
              <a:t> </a:t>
            </a:r>
            <a:r>
              <a:rPr lang="en-US" b="1" spc="-5" dirty="0">
                <a:latin typeface="Arial MT"/>
                <a:cs typeface="Arial MT"/>
              </a:rPr>
              <a:t>layout-design</a:t>
            </a:r>
            <a:endParaRPr lang="en-US" b="1" dirty="0">
              <a:latin typeface="Arial MT"/>
              <a:cs typeface="Arial MT"/>
            </a:endParaRPr>
          </a:p>
          <a:p>
            <a:endParaRPr lang="en-IN" dirty="0"/>
          </a:p>
        </p:txBody>
      </p:sp>
      <p:pic>
        <p:nvPicPr>
          <p:cNvPr id="4" name="object 3"/>
          <p:cNvPicPr/>
          <p:nvPr/>
        </p:nvPicPr>
        <p:blipFill>
          <a:blip r:embed="rId1" cstate="print"/>
          <a:stretch>
            <a:fillRect/>
          </a:stretch>
        </p:blipFill>
        <p:spPr>
          <a:xfrm>
            <a:off x="838200" y="539977"/>
            <a:ext cx="6790899" cy="115061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5400" b="1" dirty="0">
                <a:solidFill>
                  <a:srgbClr val="CC0099"/>
                </a:solidFill>
                <a:effectLst>
                  <a:outerShdw blurRad="38100" dist="38100" dir="2700000" algn="tl">
                    <a:srgbClr val="000000">
                      <a:alpha val="43137"/>
                    </a:srgbClr>
                  </a:outerShdw>
                </a:effectLst>
                <a:latin typeface="+mn-lt"/>
              </a:rPr>
              <a:t>Registration process</a:t>
            </a: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fontScale="92500" lnSpcReduction="20000"/>
          </a:bodyPr>
          <a:lstStyle/>
          <a:p>
            <a:pPr marL="76200" marR="212090" indent="0" algn="just">
              <a:lnSpc>
                <a:spcPts val="2700"/>
              </a:lnSpc>
              <a:spcBef>
                <a:spcPts val="440"/>
              </a:spcBef>
              <a:buNone/>
            </a:pPr>
            <a:r>
              <a:rPr lang="en-US" b="1" spc="-5" dirty="0">
                <a:latin typeface="Arial MT"/>
                <a:cs typeface="Arial MT"/>
              </a:rPr>
              <a:t>The date of making </a:t>
            </a:r>
            <a:r>
              <a:rPr lang="en-US" b="1" dirty="0">
                <a:latin typeface="Arial MT"/>
                <a:cs typeface="Arial MT"/>
              </a:rPr>
              <a:t>the </a:t>
            </a:r>
            <a:r>
              <a:rPr lang="en-US" b="1" spc="-5" dirty="0">
                <a:latin typeface="Arial MT"/>
                <a:cs typeface="Arial MT"/>
              </a:rPr>
              <a:t>application be deemed </a:t>
            </a:r>
            <a:r>
              <a:rPr lang="en-US" b="1" dirty="0">
                <a:latin typeface="Arial MT"/>
                <a:cs typeface="Arial MT"/>
              </a:rPr>
              <a:t>to </a:t>
            </a:r>
            <a:r>
              <a:rPr lang="en-US" b="1" spc="-5" dirty="0">
                <a:latin typeface="Arial MT"/>
                <a:cs typeface="Arial MT"/>
              </a:rPr>
              <a:t>be </a:t>
            </a:r>
            <a:r>
              <a:rPr lang="en-US" b="1" spc="-680" dirty="0">
                <a:latin typeface="Arial MT"/>
                <a:cs typeface="Arial MT"/>
              </a:rPr>
              <a:t> </a:t>
            </a:r>
            <a:r>
              <a:rPr lang="en-US" b="1" spc="-5" dirty="0">
                <a:latin typeface="Arial MT"/>
                <a:cs typeface="Arial MT"/>
              </a:rPr>
              <a:t>the date</a:t>
            </a:r>
            <a:r>
              <a:rPr lang="en-US" b="1" dirty="0">
                <a:latin typeface="Arial MT"/>
                <a:cs typeface="Arial MT"/>
              </a:rPr>
              <a:t> </a:t>
            </a:r>
            <a:r>
              <a:rPr lang="en-US" b="1" spc="-5" dirty="0">
                <a:latin typeface="Arial MT"/>
                <a:cs typeface="Arial MT"/>
              </a:rPr>
              <a:t>of</a:t>
            </a:r>
            <a:r>
              <a:rPr lang="en-US" b="1" dirty="0">
                <a:latin typeface="Arial MT"/>
                <a:cs typeface="Arial MT"/>
              </a:rPr>
              <a:t> </a:t>
            </a:r>
            <a:r>
              <a:rPr lang="en-US" b="1" spc="-5" dirty="0">
                <a:latin typeface="Arial MT"/>
                <a:cs typeface="Arial MT"/>
              </a:rPr>
              <a:t>registration</a:t>
            </a:r>
            <a:endParaRPr lang="en-US" b="1" dirty="0">
              <a:latin typeface="Arial MT"/>
              <a:cs typeface="Arial MT"/>
            </a:endParaRPr>
          </a:p>
          <a:p>
            <a:pPr marL="0" indent="0" algn="just">
              <a:lnSpc>
                <a:spcPct val="100000"/>
              </a:lnSpc>
              <a:spcBef>
                <a:spcPts val="40"/>
              </a:spcBef>
              <a:buNone/>
            </a:pPr>
            <a:endParaRPr lang="en-US" sz="3200" b="1" dirty="0">
              <a:latin typeface="Arial MT"/>
              <a:cs typeface="Arial MT"/>
            </a:endParaRPr>
          </a:p>
          <a:p>
            <a:pPr marL="76200" marR="728345" indent="0" algn="just">
              <a:lnSpc>
                <a:spcPts val="2700"/>
              </a:lnSpc>
              <a:buNone/>
            </a:pPr>
            <a:r>
              <a:rPr lang="en-US" b="1" spc="-345" baseline="16000" dirty="0">
                <a:solidFill>
                  <a:srgbClr val="2CA1BE"/>
                </a:solidFill>
                <a:latin typeface="Lucida Sans Unicode" panose="020B0602030504020204"/>
                <a:cs typeface="Lucida Sans Unicode" panose="020B0602030504020204"/>
              </a:rPr>
              <a:t>▶</a:t>
            </a:r>
            <a:r>
              <a:rPr lang="en-US" b="1" spc="-337" baseline="16000" dirty="0">
                <a:solidFill>
                  <a:srgbClr val="2CA1BE"/>
                </a:solidFill>
                <a:latin typeface="Lucida Sans Unicode" panose="020B0602030504020204"/>
                <a:cs typeface="Lucida Sans Unicode" panose="020B0602030504020204"/>
              </a:rPr>
              <a:t> </a:t>
            </a:r>
            <a:r>
              <a:rPr lang="en-US" b="1" dirty="0">
                <a:latin typeface="Arial MT"/>
                <a:cs typeface="Arial MT"/>
              </a:rPr>
              <a:t>On </a:t>
            </a:r>
            <a:r>
              <a:rPr lang="en-US" b="1" spc="-5" dirty="0">
                <a:latin typeface="Arial MT"/>
                <a:cs typeface="Arial MT"/>
              </a:rPr>
              <a:t>the registration of </a:t>
            </a:r>
            <a:r>
              <a:rPr lang="en-US" b="1" dirty="0">
                <a:latin typeface="Arial MT"/>
                <a:cs typeface="Arial MT"/>
              </a:rPr>
              <a:t>a </a:t>
            </a:r>
            <a:r>
              <a:rPr lang="en-US" b="1" spc="-5" dirty="0">
                <a:latin typeface="Arial MT"/>
                <a:cs typeface="Arial MT"/>
              </a:rPr>
              <a:t>layout-design, Certificate </a:t>
            </a:r>
            <a:r>
              <a:rPr lang="en-US" b="1" spc="-680" dirty="0">
                <a:latin typeface="Arial MT"/>
                <a:cs typeface="Arial MT"/>
              </a:rPr>
              <a:t> </a:t>
            </a:r>
            <a:r>
              <a:rPr lang="en-US" b="1" spc="-5" dirty="0">
                <a:latin typeface="Arial MT"/>
                <a:cs typeface="Arial MT"/>
              </a:rPr>
              <a:t>issued</a:t>
            </a:r>
            <a:r>
              <a:rPr lang="en-US" b="1" spc="-15" dirty="0">
                <a:latin typeface="Arial MT"/>
                <a:cs typeface="Arial MT"/>
              </a:rPr>
              <a:t> </a:t>
            </a:r>
            <a:r>
              <a:rPr lang="en-US" b="1" dirty="0">
                <a:latin typeface="Arial MT"/>
                <a:cs typeface="Arial MT"/>
              </a:rPr>
              <a:t>by</a:t>
            </a:r>
            <a:r>
              <a:rPr lang="en-US" b="1" spc="-10" dirty="0">
                <a:latin typeface="Arial MT"/>
                <a:cs typeface="Arial MT"/>
              </a:rPr>
              <a:t> </a:t>
            </a:r>
            <a:r>
              <a:rPr lang="en-US" b="1" spc="-5" dirty="0">
                <a:latin typeface="Arial MT"/>
                <a:cs typeface="Arial MT"/>
              </a:rPr>
              <a:t>the</a:t>
            </a:r>
            <a:r>
              <a:rPr lang="en-US" b="1" dirty="0">
                <a:latin typeface="Arial MT"/>
                <a:cs typeface="Arial MT"/>
              </a:rPr>
              <a:t> </a:t>
            </a:r>
            <a:r>
              <a:rPr lang="en-US" b="1" spc="-5" dirty="0">
                <a:latin typeface="Arial MT"/>
                <a:cs typeface="Arial MT"/>
              </a:rPr>
              <a:t>registrar</a:t>
            </a:r>
            <a:endParaRPr lang="en-US" b="1" dirty="0">
              <a:latin typeface="Arial MT"/>
              <a:cs typeface="Arial MT"/>
            </a:endParaRPr>
          </a:p>
          <a:p>
            <a:pPr marL="0" indent="0" algn="just">
              <a:lnSpc>
                <a:spcPct val="100000"/>
              </a:lnSpc>
              <a:spcBef>
                <a:spcPts val="50"/>
              </a:spcBef>
              <a:buNone/>
            </a:pPr>
            <a:endParaRPr lang="en-US" sz="3200" b="1" dirty="0">
              <a:latin typeface="Arial MT"/>
              <a:cs typeface="Arial MT"/>
            </a:endParaRPr>
          </a:p>
          <a:p>
            <a:pPr marL="76200" marR="710565" indent="0" algn="just">
              <a:lnSpc>
                <a:spcPts val="2700"/>
              </a:lnSpc>
              <a:buNone/>
            </a:pPr>
            <a:r>
              <a:rPr lang="en-US" b="1" spc="-345" baseline="16000" dirty="0">
                <a:solidFill>
                  <a:srgbClr val="2CA1BE"/>
                </a:solidFill>
                <a:latin typeface="Lucida Sans Unicode" panose="020B0602030504020204"/>
                <a:cs typeface="Lucida Sans Unicode" panose="020B0602030504020204"/>
              </a:rPr>
              <a:t>▶</a:t>
            </a:r>
            <a:r>
              <a:rPr lang="en-US" b="1" spc="-337" baseline="16000" dirty="0">
                <a:solidFill>
                  <a:srgbClr val="2CA1BE"/>
                </a:solidFill>
                <a:latin typeface="Lucida Sans Unicode" panose="020B0602030504020204"/>
                <a:cs typeface="Lucida Sans Unicode" panose="020B0602030504020204"/>
              </a:rPr>
              <a:t> </a:t>
            </a:r>
            <a:r>
              <a:rPr lang="en-US" b="1" dirty="0">
                <a:latin typeface="Arial MT"/>
                <a:cs typeface="Arial MT"/>
              </a:rPr>
              <a:t>If </a:t>
            </a:r>
            <a:r>
              <a:rPr lang="en-US" b="1" spc="-5" dirty="0">
                <a:latin typeface="Arial MT"/>
                <a:cs typeface="Arial MT"/>
              </a:rPr>
              <a:t>registration of </a:t>
            </a:r>
            <a:r>
              <a:rPr lang="en-US" b="1" dirty="0">
                <a:latin typeface="Arial MT"/>
                <a:cs typeface="Arial MT"/>
              </a:rPr>
              <a:t>a </a:t>
            </a:r>
            <a:r>
              <a:rPr lang="en-US" b="1" spc="-5" dirty="0">
                <a:latin typeface="Arial MT"/>
                <a:cs typeface="Arial MT"/>
              </a:rPr>
              <a:t>layout-design </a:t>
            </a:r>
            <a:r>
              <a:rPr lang="en-US" b="1" dirty="0">
                <a:latin typeface="Arial MT"/>
                <a:cs typeface="Arial MT"/>
              </a:rPr>
              <a:t>is not </a:t>
            </a:r>
            <a:r>
              <a:rPr lang="en-US" b="1" spc="-5" dirty="0">
                <a:latin typeface="Arial MT"/>
                <a:cs typeface="Arial MT"/>
              </a:rPr>
              <a:t>completed </a:t>
            </a:r>
            <a:r>
              <a:rPr lang="en-US" b="1" spc="-680" dirty="0">
                <a:latin typeface="Arial MT"/>
                <a:cs typeface="Arial MT"/>
              </a:rPr>
              <a:t> </a:t>
            </a:r>
            <a:r>
              <a:rPr lang="en-US" b="1" spc="-5" dirty="0">
                <a:latin typeface="Arial MT"/>
                <a:cs typeface="Arial MT"/>
              </a:rPr>
              <a:t>within twelve months, application considered as </a:t>
            </a:r>
            <a:r>
              <a:rPr lang="en-US" b="1" dirty="0">
                <a:latin typeface="Arial MT"/>
                <a:cs typeface="Arial MT"/>
              </a:rPr>
              <a:t> </a:t>
            </a:r>
            <a:r>
              <a:rPr lang="en-US" b="1" spc="-5" dirty="0">
                <a:latin typeface="Arial MT"/>
                <a:cs typeface="Arial MT"/>
              </a:rPr>
              <a:t>abandoned</a:t>
            </a:r>
            <a:endParaRPr lang="en-US" b="1" dirty="0">
              <a:latin typeface="Arial MT"/>
              <a:cs typeface="Arial MT"/>
            </a:endParaRPr>
          </a:p>
          <a:p>
            <a:pPr marL="0" indent="0" algn="just">
              <a:lnSpc>
                <a:spcPct val="100000"/>
              </a:lnSpc>
              <a:spcBef>
                <a:spcPts val="40"/>
              </a:spcBef>
              <a:buNone/>
            </a:pPr>
            <a:endParaRPr lang="en-US" sz="3200" b="1" dirty="0">
              <a:latin typeface="Arial MT"/>
              <a:cs typeface="Arial MT"/>
            </a:endParaRPr>
          </a:p>
          <a:p>
            <a:pPr marL="76200" marR="43180" indent="0" algn="just">
              <a:lnSpc>
                <a:spcPts val="2700"/>
              </a:lnSpc>
              <a:buNone/>
            </a:pPr>
            <a:r>
              <a:rPr lang="en-US" b="1" spc="-345" baseline="16000" dirty="0">
                <a:solidFill>
                  <a:srgbClr val="2CA1BE"/>
                </a:solidFill>
                <a:latin typeface="Lucida Sans Unicode" panose="020B0602030504020204"/>
                <a:cs typeface="Lucida Sans Unicode" panose="020B0602030504020204"/>
              </a:rPr>
              <a:t>▶</a:t>
            </a:r>
            <a:r>
              <a:rPr lang="en-US" b="1" spc="-337"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Unless </a:t>
            </a:r>
            <a:r>
              <a:rPr lang="en-US" b="1" dirty="0">
                <a:latin typeface="Arial MT"/>
                <a:cs typeface="Arial MT"/>
              </a:rPr>
              <a:t>it </a:t>
            </a:r>
            <a:r>
              <a:rPr lang="en-US" b="1" spc="-5" dirty="0">
                <a:latin typeface="Arial MT"/>
                <a:cs typeface="Arial MT"/>
              </a:rPr>
              <a:t>is completed </a:t>
            </a:r>
            <a:r>
              <a:rPr lang="en-US" b="1" spc="-10" dirty="0">
                <a:latin typeface="Arial MT"/>
                <a:cs typeface="Arial MT"/>
              </a:rPr>
              <a:t>within </a:t>
            </a:r>
            <a:r>
              <a:rPr lang="en-US" b="1" spc="-5" dirty="0">
                <a:latin typeface="Arial MT"/>
                <a:cs typeface="Arial MT"/>
              </a:rPr>
              <a:t>the time specified, </a:t>
            </a:r>
            <a:r>
              <a:rPr lang="en-US" b="1" dirty="0">
                <a:latin typeface="Arial MT"/>
                <a:cs typeface="Arial MT"/>
              </a:rPr>
              <a:t>in </a:t>
            </a:r>
            <a:r>
              <a:rPr lang="en-US" b="1" spc="-5" dirty="0">
                <a:latin typeface="Arial MT"/>
                <a:cs typeface="Arial MT"/>
              </a:rPr>
              <a:t>the </a:t>
            </a:r>
            <a:r>
              <a:rPr lang="en-US" b="1" spc="-680" dirty="0">
                <a:latin typeface="Arial MT"/>
                <a:cs typeface="Arial MT"/>
              </a:rPr>
              <a:t> </a:t>
            </a:r>
            <a:r>
              <a:rPr lang="en-US" b="1" spc="-5" dirty="0">
                <a:latin typeface="Arial MT"/>
                <a:cs typeface="Arial MT"/>
              </a:rPr>
              <a:t>notice</a:t>
            </a:r>
            <a:r>
              <a:rPr lang="en-US" b="1" spc="-10" dirty="0">
                <a:latin typeface="Arial MT"/>
                <a:cs typeface="Arial MT"/>
              </a:rPr>
              <a:t> </a:t>
            </a:r>
            <a:r>
              <a:rPr lang="en-US" b="1" spc="-5" dirty="0">
                <a:latin typeface="Arial MT"/>
                <a:cs typeface="Arial MT"/>
              </a:rPr>
              <a:t>issued</a:t>
            </a:r>
            <a:r>
              <a:rPr lang="en-US" b="1" spc="-10" dirty="0">
                <a:latin typeface="Arial MT"/>
                <a:cs typeface="Arial MT"/>
              </a:rPr>
              <a:t> </a:t>
            </a:r>
            <a:r>
              <a:rPr lang="en-US" b="1" spc="-5" dirty="0">
                <a:latin typeface="Arial MT"/>
                <a:cs typeface="Arial MT"/>
              </a:rPr>
              <a:t>by</a:t>
            </a:r>
            <a:r>
              <a:rPr lang="en-US" b="1" dirty="0">
                <a:latin typeface="Arial MT"/>
                <a:cs typeface="Arial MT"/>
              </a:rPr>
              <a:t> </a:t>
            </a:r>
            <a:r>
              <a:rPr lang="en-US" b="1" spc="-5" dirty="0">
                <a:latin typeface="Arial MT"/>
                <a:cs typeface="Arial MT"/>
              </a:rPr>
              <a:t>the</a:t>
            </a:r>
            <a:r>
              <a:rPr lang="en-US" b="1" spc="-10" dirty="0">
                <a:latin typeface="Arial MT"/>
                <a:cs typeface="Arial MT"/>
              </a:rPr>
              <a:t> </a:t>
            </a:r>
            <a:r>
              <a:rPr lang="en-US" b="1" spc="-5" dirty="0">
                <a:latin typeface="Arial MT"/>
                <a:cs typeface="Arial MT"/>
              </a:rPr>
              <a:t>registrar</a:t>
            </a:r>
            <a:endParaRPr lang="en-US" b="1" dirty="0">
              <a:latin typeface="Arial MT"/>
              <a:cs typeface="Arial MT"/>
            </a:endParaRPr>
          </a:p>
          <a:p>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89649"/>
            <a:ext cx="10515600" cy="4351338"/>
          </a:xfrm>
        </p:spPr>
        <p:txBody>
          <a:bodyPr/>
          <a:lstStyle/>
          <a:p>
            <a:pPr marL="0" indent="0" algn="just">
              <a:lnSpc>
                <a:spcPct val="100000"/>
              </a:lnSpc>
              <a:spcBef>
                <a:spcPts val="100"/>
              </a:spcBef>
              <a:buNone/>
            </a:pPr>
            <a:r>
              <a:rPr lang="en-US" spc="-345" baseline="16000" dirty="0">
                <a:solidFill>
                  <a:srgbClr val="2CA1BE"/>
                </a:solidFill>
                <a:latin typeface="Lucida Sans Unicode" panose="020B0602030504020204"/>
                <a:cs typeface="Lucida Sans Unicode" panose="020B0602030504020204"/>
              </a:rPr>
              <a:t>▶</a:t>
            </a:r>
            <a:r>
              <a:rPr lang="en-US" spc="67" baseline="16000" dirty="0">
                <a:solidFill>
                  <a:srgbClr val="2CA1BE"/>
                </a:solidFill>
                <a:latin typeface="Lucida Sans Unicode" panose="020B0602030504020204"/>
                <a:cs typeface="Lucida Sans Unicode" panose="020B0602030504020204"/>
              </a:rPr>
              <a:t> </a:t>
            </a:r>
            <a:r>
              <a:rPr lang="en-US" b="1" dirty="0">
                <a:latin typeface="Arial MT"/>
                <a:cs typeface="Arial MT"/>
              </a:rPr>
              <a:t>10</a:t>
            </a:r>
            <a:r>
              <a:rPr lang="en-US" b="1" spc="-5" dirty="0">
                <a:latin typeface="Arial MT"/>
                <a:cs typeface="Arial MT"/>
              </a:rPr>
              <a:t> years,</a:t>
            </a:r>
            <a:r>
              <a:rPr lang="en-US" b="1" spc="5" dirty="0">
                <a:latin typeface="Arial MT"/>
                <a:cs typeface="Arial MT"/>
              </a:rPr>
              <a:t> </a:t>
            </a:r>
            <a:r>
              <a:rPr lang="en-US" b="1" spc="-5" dirty="0">
                <a:latin typeface="Arial MT"/>
                <a:cs typeface="Arial MT"/>
              </a:rPr>
              <a:t>counted</a:t>
            </a:r>
            <a:r>
              <a:rPr lang="en-US" b="1" spc="-15" dirty="0">
                <a:latin typeface="Arial MT"/>
                <a:cs typeface="Arial MT"/>
              </a:rPr>
              <a:t> </a:t>
            </a:r>
            <a:r>
              <a:rPr lang="en-US" b="1" spc="-5" dirty="0">
                <a:latin typeface="Arial MT"/>
                <a:cs typeface="Arial MT"/>
              </a:rPr>
              <a:t>from</a:t>
            </a:r>
            <a:r>
              <a:rPr lang="en-US" b="1" spc="-10" dirty="0">
                <a:latin typeface="Arial MT"/>
                <a:cs typeface="Arial MT"/>
              </a:rPr>
              <a:t> </a:t>
            </a:r>
            <a:r>
              <a:rPr lang="en-US" b="1" spc="-5" dirty="0">
                <a:latin typeface="Arial MT"/>
                <a:cs typeface="Arial MT"/>
              </a:rPr>
              <a:t>the date</a:t>
            </a:r>
            <a:r>
              <a:rPr lang="en-US" b="1" dirty="0">
                <a:latin typeface="Arial MT"/>
                <a:cs typeface="Arial MT"/>
              </a:rPr>
              <a:t> </a:t>
            </a:r>
            <a:r>
              <a:rPr lang="en-US" b="1" spc="-5" dirty="0">
                <a:latin typeface="Arial MT"/>
                <a:cs typeface="Arial MT"/>
              </a:rPr>
              <a:t>of </a:t>
            </a:r>
            <a:r>
              <a:rPr lang="en-US" b="1" spc="-10" dirty="0">
                <a:latin typeface="Arial MT"/>
                <a:cs typeface="Arial MT"/>
              </a:rPr>
              <a:t>filing</a:t>
            </a:r>
            <a:r>
              <a:rPr lang="en-US" b="1" spc="-337" baseline="16000" dirty="0">
                <a:solidFill>
                  <a:srgbClr val="2CA1BE"/>
                </a:solidFill>
                <a:latin typeface="Lucida Sans Unicode" panose="020B0602030504020204"/>
                <a:cs typeface="Lucida Sans Unicode" panose="020B0602030504020204"/>
              </a:rPr>
              <a:t> </a:t>
            </a:r>
            <a:r>
              <a:rPr lang="en-US" b="1" dirty="0">
                <a:latin typeface="Arial MT"/>
                <a:cs typeface="Arial MT"/>
              </a:rPr>
              <a:t>Or </a:t>
            </a:r>
            <a:r>
              <a:rPr lang="en-US" b="1" spc="-5" dirty="0">
                <a:latin typeface="Arial MT"/>
                <a:cs typeface="Arial MT"/>
              </a:rPr>
              <a:t>from the date of first commercial </a:t>
            </a:r>
            <a:r>
              <a:rPr lang="en-US" b="1" spc="-10" dirty="0">
                <a:latin typeface="Arial MT"/>
                <a:cs typeface="Arial MT"/>
              </a:rPr>
              <a:t>exploitation </a:t>
            </a:r>
            <a:r>
              <a:rPr lang="en-US" b="1" spc="-5" dirty="0">
                <a:latin typeface="Arial MT"/>
                <a:cs typeface="Arial MT"/>
              </a:rPr>
              <a:t> any where in India or in </a:t>
            </a:r>
            <a:r>
              <a:rPr lang="en-US" b="1" dirty="0">
                <a:latin typeface="Arial MT"/>
                <a:cs typeface="Arial MT"/>
              </a:rPr>
              <a:t>any country </a:t>
            </a:r>
            <a:r>
              <a:rPr lang="en-US" b="1" spc="-5" dirty="0">
                <a:latin typeface="Arial MT"/>
                <a:cs typeface="Arial MT"/>
              </a:rPr>
              <a:t>whichever is </a:t>
            </a:r>
            <a:r>
              <a:rPr lang="en-US" b="1" spc="-680" dirty="0">
                <a:latin typeface="Arial MT"/>
                <a:cs typeface="Arial MT"/>
              </a:rPr>
              <a:t> </a:t>
            </a:r>
            <a:r>
              <a:rPr lang="en-US" b="1" spc="-5" dirty="0">
                <a:latin typeface="Arial MT"/>
                <a:cs typeface="Arial MT"/>
              </a:rPr>
              <a:t>earlier.</a:t>
            </a:r>
            <a:endParaRPr lang="en-US" b="1" dirty="0">
              <a:latin typeface="Arial MT"/>
              <a:cs typeface="Arial MT"/>
            </a:endParaRPr>
          </a:p>
          <a:p>
            <a:pPr marL="0" indent="0" algn="just">
              <a:buNone/>
            </a:pPr>
            <a:endParaRPr lang="en-IN" b="1" dirty="0"/>
          </a:p>
        </p:txBody>
      </p:sp>
      <p:pic>
        <p:nvPicPr>
          <p:cNvPr id="4" name="object 3"/>
          <p:cNvPicPr/>
          <p:nvPr/>
        </p:nvPicPr>
        <p:blipFill>
          <a:blip r:embed="rId1" cstate="print"/>
          <a:stretch>
            <a:fillRect/>
          </a:stretch>
        </p:blipFill>
        <p:spPr>
          <a:xfrm>
            <a:off x="195579" y="267970"/>
            <a:ext cx="8497570" cy="115823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5400" b="1" dirty="0">
                <a:solidFill>
                  <a:srgbClr val="CC0099"/>
                </a:solidFill>
                <a:effectLst>
                  <a:outerShdw blurRad="38100" dist="38100" dir="2700000" algn="tl">
                    <a:srgbClr val="000000">
                      <a:alpha val="43137"/>
                    </a:srgbClr>
                  </a:outerShdw>
                </a:effectLst>
                <a:latin typeface="+mn-lt"/>
              </a:rPr>
              <a:t>Designs not registerable:</a:t>
            </a: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IN" b="1" dirty="0"/>
              <a:t>According to the Section 7 the following layout designs are not registerable:</a:t>
            </a:r>
            <a:endParaRPr lang="en-IN" dirty="0"/>
          </a:p>
          <a:p>
            <a:pPr lvl="0"/>
            <a:r>
              <a:rPr lang="en-IN" b="1" dirty="0">
                <a:solidFill>
                  <a:srgbClr val="7030A0"/>
                </a:solidFill>
              </a:rPr>
              <a:t>Not original</a:t>
            </a:r>
            <a:endParaRPr lang="en-IN" b="1" dirty="0">
              <a:solidFill>
                <a:srgbClr val="7030A0"/>
              </a:solidFill>
            </a:endParaRPr>
          </a:p>
          <a:p>
            <a:pPr lvl="0"/>
            <a:r>
              <a:rPr lang="en-IN" b="1" dirty="0">
                <a:solidFill>
                  <a:srgbClr val="7030A0"/>
                </a:solidFill>
              </a:rPr>
              <a:t>Already commercially exploited</a:t>
            </a:r>
            <a:endParaRPr lang="en-IN" b="1" dirty="0">
              <a:solidFill>
                <a:srgbClr val="7030A0"/>
              </a:solidFill>
            </a:endParaRPr>
          </a:p>
          <a:p>
            <a:pPr lvl="0"/>
            <a:r>
              <a:rPr lang="en-IN" b="1" dirty="0">
                <a:solidFill>
                  <a:srgbClr val="7030A0"/>
                </a:solidFill>
              </a:rPr>
              <a:t>Not distinctive</a:t>
            </a:r>
            <a:endParaRPr lang="en-IN" b="1" dirty="0">
              <a:solidFill>
                <a:srgbClr val="7030A0"/>
              </a:solidFill>
            </a:endParaRPr>
          </a:p>
          <a:p>
            <a:pPr lvl="0"/>
            <a:r>
              <a:rPr lang="en-IN" b="1" dirty="0">
                <a:solidFill>
                  <a:srgbClr val="7030A0"/>
                </a:solidFill>
              </a:rPr>
              <a:t>Not capable of being distinguishable from any other registered layout design.</a:t>
            </a:r>
            <a:endParaRPr lang="en-IN" b="1" dirty="0">
              <a:solidFill>
                <a:srgbClr val="7030A0"/>
              </a:solidFill>
            </a:endParaRPr>
          </a:p>
          <a:p>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lnSpc>
                <a:spcPct val="100000"/>
              </a:lnSpc>
              <a:spcBef>
                <a:spcPts val="100"/>
              </a:spcBef>
              <a:buNone/>
            </a:pPr>
            <a:r>
              <a:rPr lang="en-US" b="1" spc="-5" dirty="0">
                <a:latin typeface="Arial MT"/>
                <a:cs typeface="Arial MT"/>
              </a:rPr>
              <a:t>Exclusive</a:t>
            </a:r>
            <a:r>
              <a:rPr lang="en-US" b="1" spc="-10" dirty="0">
                <a:latin typeface="Arial MT"/>
                <a:cs typeface="Arial MT"/>
              </a:rPr>
              <a:t> </a:t>
            </a:r>
            <a:r>
              <a:rPr lang="en-US" b="1" spc="-5" dirty="0">
                <a:latin typeface="Arial MT"/>
                <a:cs typeface="Arial MT"/>
              </a:rPr>
              <a:t>rights</a:t>
            </a:r>
            <a:r>
              <a:rPr lang="en-US" b="1" spc="-10" dirty="0">
                <a:latin typeface="Arial MT"/>
                <a:cs typeface="Arial MT"/>
              </a:rPr>
              <a:t> </a:t>
            </a:r>
            <a:r>
              <a:rPr lang="en-US" b="1" dirty="0">
                <a:latin typeface="Arial MT"/>
                <a:cs typeface="Arial MT"/>
              </a:rPr>
              <a:t>to</a:t>
            </a:r>
            <a:r>
              <a:rPr lang="en-US" b="1" spc="-5" dirty="0">
                <a:latin typeface="Arial MT"/>
                <a:cs typeface="Arial MT"/>
              </a:rPr>
              <a:t> use</a:t>
            </a:r>
            <a:r>
              <a:rPr lang="en-US" b="1" spc="-20" dirty="0">
                <a:latin typeface="Arial MT"/>
                <a:cs typeface="Arial MT"/>
              </a:rPr>
              <a:t> </a:t>
            </a:r>
            <a:r>
              <a:rPr lang="en-US" b="1" spc="-5" dirty="0">
                <a:latin typeface="Arial MT"/>
                <a:cs typeface="Arial MT"/>
              </a:rPr>
              <a:t>the layout-design</a:t>
            </a:r>
            <a:endParaRPr lang="en-US" b="1" dirty="0">
              <a:latin typeface="Arial MT"/>
              <a:cs typeface="Arial MT"/>
            </a:endParaRPr>
          </a:p>
          <a:p>
            <a:pPr marL="0" indent="0" algn="just">
              <a:lnSpc>
                <a:spcPct val="100000"/>
              </a:lnSpc>
              <a:spcBef>
                <a:spcPts val="40"/>
              </a:spcBef>
              <a:buNone/>
            </a:pPr>
            <a:endParaRPr lang="en-US" sz="4000" b="1" dirty="0">
              <a:latin typeface="Arial MT"/>
              <a:cs typeface="Arial MT"/>
            </a:endParaRPr>
          </a:p>
          <a:p>
            <a:pPr marL="0" indent="0" algn="just">
              <a:lnSpc>
                <a:spcPct val="100000"/>
              </a:lnSpc>
              <a:buNone/>
            </a:pPr>
            <a:r>
              <a:rPr lang="en-US" b="1" spc="-345" baseline="16000" dirty="0">
                <a:solidFill>
                  <a:srgbClr val="2CA1BE"/>
                </a:solidFill>
                <a:latin typeface="Lucida Sans Unicode" panose="020B0602030504020204"/>
                <a:cs typeface="Lucida Sans Unicode" panose="020B0602030504020204"/>
              </a:rPr>
              <a:t>▶</a:t>
            </a:r>
            <a:r>
              <a:rPr lang="en-US" b="1" spc="37" baseline="16000" dirty="0">
                <a:solidFill>
                  <a:srgbClr val="2CA1BE"/>
                </a:solidFill>
                <a:latin typeface="Lucida Sans Unicode" panose="020B0602030504020204"/>
                <a:cs typeface="Lucida Sans Unicode" panose="020B0602030504020204"/>
              </a:rPr>
              <a:t> </a:t>
            </a:r>
            <a:r>
              <a:rPr lang="en-US" b="1" dirty="0">
                <a:latin typeface="Arial MT"/>
                <a:cs typeface="Arial MT"/>
              </a:rPr>
              <a:t>To</a:t>
            </a:r>
            <a:r>
              <a:rPr lang="en-US" b="1" spc="-20" dirty="0">
                <a:latin typeface="Arial MT"/>
                <a:cs typeface="Arial MT"/>
              </a:rPr>
              <a:t> </a:t>
            </a:r>
            <a:r>
              <a:rPr lang="en-US" b="1" spc="-5" dirty="0">
                <a:latin typeface="Arial MT"/>
                <a:cs typeface="Arial MT"/>
              </a:rPr>
              <a:t>obtain</a:t>
            </a:r>
            <a:r>
              <a:rPr lang="en-US" b="1" spc="-20" dirty="0">
                <a:latin typeface="Arial MT"/>
                <a:cs typeface="Arial MT"/>
              </a:rPr>
              <a:t> </a:t>
            </a:r>
            <a:r>
              <a:rPr lang="en-US" b="1" spc="-10" dirty="0">
                <a:latin typeface="Arial MT"/>
                <a:cs typeface="Arial MT"/>
              </a:rPr>
              <a:t>relief</a:t>
            </a:r>
            <a:endParaRPr lang="en-US" b="1" dirty="0">
              <a:latin typeface="Arial MT"/>
              <a:cs typeface="Arial MT"/>
            </a:endParaRPr>
          </a:p>
          <a:p>
            <a:pPr marL="0" indent="0" algn="just">
              <a:lnSpc>
                <a:spcPct val="100000"/>
              </a:lnSpc>
              <a:spcBef>
                <a:spcPts val="5"/>
              </a:spcBef>
              <a:buNone/>
            </a:pPr>
            <a:endParaRPr lang="en-US" sz="4000" b="1" dirty="0">
              <a:latin typeface="Arial MT"/>
              <a:cs typeface="Arial MT"/>
            </a:endParaRPr>
          </a:p>
          <a:p>
            <a:pPr marL="63500" marR="43180" indent="0" algn="just">
              <a:lnSpc>
                <a:spcPct val="111000"/>
              </a:lnSpc>
              <a:buNone/>
            </a:pPr>
            <a:r>
              <a:rPr lang="en-US" b="1" spc="-345" baseline="16000" dirty="0">
                <a:solidFill>
                  <a:srgbClr val="2CA1BE"/>
                </a:solidFill>
                <a:latin typeface="Lucida Sans Unicode" panose="020B0602030504020204"/>
                <a:cs typeface="Lucida Sans Unicode" panose="020B0602030504020204"/>
              </a:rPr>
              <a:t>▶</a:t>
            </a:r>
            <a:r>
              <a:rPr lang="en-US" b="1" spc="-337"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The rights conferred by the registration, irrespective of </a:t>
            </a:r>
            <a:r>
              <a:rPr lang="en-US" b="1" spc="-680" dirty="0">
                <a:latin typeface="Arial MT"/>
                <a:cs typeface="Arial MT"/>
              </a:rPr>
              <a:t> </a:t>
            </a:r>
            <a:r>
              <a:rPr lang="en-US" b="1" spc="-5" dirty="0">
                <a:latin typeface="Arial MT"/>
                <a:cs typeface="Arial MT"/>
              </a:rPr>
              <a:t>the</a:t>
            </a:r>
            <a:r>
              <a:rPr lang="en-US" b="1" spc="5" dirty="0">
                <a:latin typeface="Arial MT"/>
                <a:cs typeface="Arial MT"/>
              </a:rPr>
              <a:t> </a:t>
            </a:r>
            <a:r>
              <a:rPr lang="en-US" b="1" spc="-5" dirty="0">
                <a:latin typeface="Arial MT"/>
                <a:cs typeface="Arial MT"/>
              </a:rPr>
              <a:t>fact</a:t>
            </a:r>
            <a:r>
              <a:rPr lang="en-US" b="1" spc="10" dirty="0">
                <a:latin typeface="Arial MT"/>
                <a:cs typeface="Arial MT"/>
              </a:rPr>
              <a:t> </a:t>
            </a:r>
            <a:r>
              <a:rPr lang="en-US" b="1" spc="-5" dirty="0">
                <a:latin typeface="Arial MT"/>
                <a:cs typeface="Arial MT"/>
              </a:rPr>
              <a:t>as</a:t>
            </a:r>
            <a:r>
              <a:rPr lang="en-US" b="1" dirty="0">
                <a:latin typeface="Arial MT"/>
                <a:cs typeface="Arial MT"/>
              </a:rPr>
              <a:t> to</a:t>
            </a:r>
            <a:r>
              <a:rPr lang="en-US" b="1" spc="10" dirty="0">
                <a:latin typeface="Arial MT"/>
                <a:cs typeface="Arial MT"/>
              </a:rPr>
              <a:t> </a:t>
            </a:r>
            <a:r>
              <a:rPr lang="en-US" b="1" spc="-5" dirty="0">
                <a:latin typeface="Arial MT"/>
                <a:cs typeface="Arial MT"/>
              </a:rPr>
              <a:t>whether</a:t>
            </a:r>
            <a:r>
              <a:rPr lang="en-US" b="1" spc="10" dirty="0">
                <a:latin typeface="Arial MT"/>
                <a:cs typeface="Arial MT"/>
              </a:rPr>
              <a:t> </a:t>
            </a:r>
            <a:r>
              <a:rPr lang="en-US" b="1" spc="-5" dirty="0">
                <a:latin typeface="Arial MT"/>
                <a:cs typeface="Arial MT"/>
              </a:rPr>
              <a:t>the</a:t>
            </a:r>
            <a:r>
              <a:rPr lang="en-US" b="1" spc="10" dirty="0">
                <a:latin typeface="Arial MT"/>
                <a:cs typeface="Arial MT"/>
              </a:rPr>
              <a:t> </a:t>
            </a:r>
            <a:r>
              <a:rPr lang="en-US" b="1" spc="-5" dirty="0">
                <a:latin typeface="Arial MT"/>
                <a:cs typeface="Arial MT"/>
              </a:rPr>
              <a:t>layout-design</a:t>
            </a:r>
            <a:r>
              <a:rPr lang="en-US" b="1" spc="10" dirty="0">
                <a:latin typeface="Arial MT"/>
                <a:cs typeface="Arial MT"/>
              </a:rPr>
              <a:t> </a:t>
            </a:r>
            <a:r>
              <a:rPr lang="en-US" b="1" spc="-5" dirty="0">
                <a:latin typeface="Arial MT"/>
                <a:cs typeface="Arial MT"/>
              </a:rPr>
              <a:t>is </a:t>
            </a:r>
            <a:r>
              <a:rPr lang="en-US" b="1" dirty="0">
                <a:latin typeface="Arial MT"/>
                <a:cs typeface="Arial MT"/>
              </a:rPr>
              <a:t> </a:t>
            </a:r>
            <a:r>
              <a:rPr lang="en-US" b="1" spc="-5" dirty="0">
                <a:latin typeface="Arial MT"/>
                <a:cs typeface="Arial MT"/>
              </a:rPr>
              <a:t>incorporated in</a:t>
            </a:r>
            <a:r>
              <a:rPr lang="en-US" b="1" dirty="0">
                <a:latin typeface="Arial MT"/>
                <a:cs typeface="Arial MT"/>
              </a:rPr>
              <a:t> </a:t>
            </a:r>
            <a:r>
              <a:rPr lang="en-US" b="1" spc="-5" dirty="0">
                <a:latin typeface="Arial MT"/>
                <a:cs typeface="Arial MT"/>
              </a:rPr>
              <a:t>an</a:t>
            </a:r>
            <a:r>
              <a:rPr lang="en-US" b="1" dirty="0">
                <a:latin typeface="Arial MT"/>
                <a:cs typeface="Arial MT"/>
              </a:rPr>
              <a:t> </a:t>
            </a:r>
            <a:r>
              <a:rPr lang="en-US" b="1" spc="-5" dirty="0">
                <a:latin typeface="Arial MT"/>
                <a:cs typeface="Arial MT"/>
              </a:rPr>
              <a:t>article or</a:t>
            </a:r>
            <a:r>
              <a:rPr lang="en-US" b="1" dirty="0">
                <a:latin typeface="Arial MT"/>
                <a:cs typeface="Arial MT"/>
              </a:rPr>
              <a:t> </a:t>
            </a:r>
            <a:r>
              <a:rPr lang="en-US" b="1" spc="-5" dirty="0">
                <a:latin typeface="Arial MT"/>
                <a:cs typeface="Arial MT"/>
              </a:rPr>
              <a:t>not</a:t>
            </a:r>
            <a:endParaRPr lang="en-US" b="1" dirty="0">
              <a:latin typeface="Arial MT"/>
              <a:cs typeface="Arial MT"/>
            </a:endParaRPr>
          </a:p>
          <a:p>
            <a:endParaRPr lang="en-IN" dirty="0"/>
          </a:p>
        </p:txBody>
      </p:sp>
      <p:pic>
        <p:nvPicPr>
          <p:cNvPr id="4" name="object 3"/>
          <p:cNvPicPr/>
          <p:nvPr/>
        </p:nvPicPr>
        <p:blipFill>
          <a:blip r:embed="rId1" cstate="print"/>
          <a:stretch>
            <a:fillRect/>
          </a:stretch>
        </p:blipFill>
        <p:spPr>
          <a:xfrm>
            <a:off x="232409" y="139700"/>
            <a:ext cx="8462010" cy="131063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0" indent="0">
              <a:lnSpc>
                <a:spcPct val="100000"/>
              </a:lnSpc>
              <a:spcBef>
                <a:spcPts val="100"/>
              </a:spcBef>
              <a:buNone/>
            </a:pPr>
            <a:r>
              <a:rPr lang="en-US" b="1" spc="-345" baseline="16000" dirty="0">
                <a:solidFill>
                  <a:srgbClr val="2CA1BE"/>
                </a:solidFill>
                <a:latin typeface="Lucida Sans Unicode" panose="020B0602030504020204"/>
                <a:cs typeface="Lucida Sans Unicode" panose="020B0602030504020204"/>
              </a:rPr>
              <a:t>▶</a:t>
            </a:r>
            <a:r>
              <a:rPr lang="en-US" b="1" spc="22" baseline="16000" dirty="0">
                <a:solidFill>
                  <a:srgbClr val="2CA1BE"/>
                </a:solidFill>
                <a:latin typeface="Lucida Sans Unicode" panose="020B0602030504020204"/>
                <a:cs typeface="Lucida Sans Unicode" panose="020B0602030504020204"/>
              </a:rPr>
              <a:t> </a:t>
            </a:r>
            <a:r>
              <a:rPr lang="en-US" b="1" dirty="0">
                <a:latin typeface="Arial MT"/>
                <a:cs typeface="Arial MT"/>
              </a:rPr>
              <a:t>Any</a:t>
            </a:r>
            <a:r>
              <a:rPr lang="en-US" b="1" spc="-35" dirty="0">
                <a:latin typeface="Arial MT"/>
                <a:cs typeface="Arial MT"/>
              </a:rPr>
              <a:t> </a:t>
            </a:r>
            <a:r>
              <a:rPr lang="en-US" b="1" spc="-5" dirty="0">
                <a:latin typeface="Arial MT"/>
                <a:cs typeface="Arial MT"/>
              </a:rPr>
              <a:t>act</a:t>
            </a:r>
            <a:r>
              <a:rPr lang="en-US" b="1" spc="-20" dirty="0">
                <a:latin typeface="Arial MT"/>
                <a:cs typeface="Arial MT"/>
              </a:rPr>
              <a:t> </a:t>
            </a:r>
            <a:r>
              <a:rPr lang="en-US" b="1" spc="-5" dirty="0">
                <a:latin typeface="Arial MT"/>
                <a:cs typeface="Arial MT"/>
              </a:rPr>
              <a:t>of</a:t>
            </a:r>
            <a:endParaRPr lang="en-US" b="1" dirty="0">
              <a:latin typeface="Arial MT"/>
              <a:cs typeface="Arial MT"/>
            </a:endParaRPr>
          </a:p>
          <a:p>
            <a:pPr marL="0" indent="0">
              <a:lnSpc>
                <a:spcPct val="100000"/>
              </a:lnSpc>
              <a:spcBef>
                <a:spcPts val="40"/>
              </a:spcBef>
              <a:buNone/>
            </a:pPr>
            <a:endParaRPr lang="en-US" sz="4000" b="1" dirty="0">
              <a:latin typeface="Arial MT"/>
              <a:cs typeface="Arial MT"/>
            </a:endParaRPr>
          </a:p>
          <a:p>
            <a:pPr marL="0" indent="0">
              <a:lnSpc>
                <a:spcPct val="100000"/>
              </a:lnSpc>
              <a:buNone/>
            </a:pPr>
            <a:r>
              <a:rPr lang="en-US" b="1" spc="-345" baseline="16000" dirty="0">
                <a:solidFill>
                  <a:srgbClr val="2CA1BE"/>
                </a:solidFill>
                <a:latin typeface="Lucida Sans Unicode" panose="020B0602030504020204"/>
                <a:cs typeface="Lucida Sans Unicode" panose="020B0602030504020204"/>
              </a:rPr>
              <a:t>▶</a:t>
            </a:r>
            <a:r>
              <a:rPr lang="en-US" b="1" spc="-15"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Reproducing</a:t>
            </a:r>
            <a:endParaRPr lang="en-US" b="1" dirty="0">
              <a:latin typeface="Arial MT"/>
              <a:cs typeface="Arial MT"/>
            </a:endParaRPr>
          </a:p>
          <a:p>
            <a:pPr marL="0" indent="0">
              <a:lnSpc>
                <a:spcPct val="100000"/>
              </a:lnSpc>
              <a:spcBef>
                <a:spcPts val="45"/>
              </a:spcBef>
              <a:buNone/>
            </a:pPr>
            <a:endParaRPr lang="en-US" sz="4000" b="1" dirty="0">
              <a:latin typeface="Arial MT"/>
              <a:cs typeface="Arial MT"/>
            </a:endParaRPr>
          </a:p>
          <a:p>
            <a:pPr marL="0" indent="0">
              <a:lnSpc>
                <a:spcPct val="100000"/>
              </a:lnSpc>
              <a:buNone/>
            </a:pPr>
            <a:r>
              <a:rPr lang="en-US" b="1" spc="-345" baseline="16000" dirty="0">
                <a:solidFill>
                  <a:srgbClr val="2CA1BE"/>
                </a:solidFill>
                <a:latin typeface="Lucida Sans Unicode" panose="020B0602030504020204"/>
                <a:cs typeface="Lucida Sans Unicode" panose="020B0602030504020204"/>
              </a:rPr>
              <a:t>▶</a:t>
            </a:r>
            <a:r>
              <a:rPr lang="en-US" b="1" spc="-22"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Importing</a:t>
            </a:r>
            <a:endParaRPr lang="en-US" b="1" dirty="0">
              <a:latin typeface="Arial MT"/>
              <a:cs typeface="Arial MT"/>
            </a:endParaRPr>
          </a:p>
          <a:p>
            <a:pPr marL="0" indent="0">
              <a:lnSpc>
                <a:spcPct val="100000"/>
              </a:lnSpc>
              <a:spcBef>
                <a:spcPts val="40"/>
              </a:spcBef>
              <a:buNone/>
            </a:pPr>
            <a:endParaRPr lang="en-US" sz="4000" b="1" dirty="0">
              <a:latin typeface="Arial MT"/>
              <a:cs typeface="Arial MT"/>
            </a:endParaRPr>
          </a:p>
          <a:p>
            <a:pPr marL="0" indent="0">
              <a:lnSpc>
                <a:spcPct val="100000"/>
              </a:lnSpc>
              <a:buNone/>
            </a:pPr>
            <a:r>
              <a:rPr lang="en-US" b="1" spc="-345" baseline="16000" dirty="0">
                <a:solidFill>
                  <a:srgbClr val="2CA1BE"/>
                </a:solidFill>
                <a:latin typeface="Lucida Sans Unicode" panose="020B0602030504020204"/>
                <a:cs typeface="Lucida Sans Unicode" panose="020B0602030504020204"/>
              </a:rPr>
              <a:t>▶</a:t>
            </a:r>
            <a:r>
              <a:rPr lang="en-US" b="1" spc="-30"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Selling</a:t>
            </a:r>
            <a:endParaRPr lang="en-US" b="1" dirty="0">
              <a:latin typeface="Arial MT"/>
              <a:cs typeface="Arial MT"/>
            </a:endParaRPr>
          </a:p>
          <a:p>
            <a:pPr marL="0" indent="0">
              <a:lnSpc>
                <a:spcPct val="100000"/>
              </a:lnSpc>
              <a:spcBef>
                <a:spcPts val="50"/>
              </a:spcBef>
              <a:buNone/>
            </a:pPr>
            <a:endParaRPr lang="en-US" sz="3600" b="1" dirty="0">
              <a:latin typeface="Arial MT"/>
              <a:cs typeface="Arial MT"/>
            </a:endParaRPr>
          </a:p>
          <a:p>
            <a:pPr marL="88900" marR="43180" indent="0">
              <a:lnSpc>
                <a:spcPct val="111000"/>
              </a:lnSpc>
              <a:buNone/>
            </a:pPr>
            <a:r>
              <a:rPr lang="en-US" b="1" spc="-345" baseline="16000" dirty="0">
                <a:solidFill>
                  <a:srgbClr val="2CA1BE"/>
                </a:solidFill>
                <a:latin typeface="Lucida Sans Unicode" panose="020B0602030504020204"/>
                <a:cs typeface="Lucida Sans Unicode" panose="020B0602030504020204"/>
              </a:rPr>
              <a:t>▶</a:t>
            </a:r>
            <a:r>
              <a:rPr lang="en-US" b="1" spc="-337" baseline="16000" dirty="0">
                <a:solidFill>
                  <a:srgbClr val="2CA1BE"/>
                </a:solidFill>
                <a:latin typeface="Lucida Sans Unicode" panose="020B0602030504020204"/>
                <a:cs typeface="Lucida Sans Unicode" panose="020B0602030504020204"/>
              </a:rPr>
              <a:t> </a:t>
            </a:r>
            <a:r>
              <a:rPr lang="en-US" b="1" dirty="0">
                <a:latin typeface="Arial MT"/>
                <a:cs typeface="Arial MT"/>
              </a:rPr>
              <a:t>Or </a:t>
            </a:r>
            <a:r>
              <a:rPr lang="en-US" b="1" spc="-5" dirty="0">
                <a:latin typeface="Arial MT"/>
                <a:cs typeface="Arial MT"/>
              </a:rPr>
              <a:t>distributing for commercial purposes amounts </a:t>
            </a:r>
            <a:r>
              <a:rPr lang="en-US" b="1" dirty="0">
                <a:latin typeface="Arial MT"/>
                <a:cs typeface="Arial MT"/>
              </a:rPr>
              <a:t>to </a:t>
            </a:r>
            <a:r>
              <a:rPr lang="en-US" b="1" spc="-680" dirty="0">
                <a:latin typeface="Arial MT"/>
                <a:cs typeface="Arial MT"/>
              </a:rPr>
              <a:t> </a:t>
            </a:r>
            <a:r>
              <a:rPr lang="en-US" b="1" spc="-5" dirty="0">
                <a:latin typeface="Arial MT"/>
                <a:cs typeface="Arial MT"/>
              </a:rPr>
              <a:t>Infringement</a:t>
            </a:r>
            <a:endParaRPr lang="en-US" b="1" dirty="0">
              <a:latin typeface="Arial MT"/>
              <a:cs typeface="Arial MT"/>
            </a:endParaRPr>
          </a:p>
          <a:p>
            <a:pPr marL="0" indent="0">
              <a:buNone/>
            </a:pPr>
            <a:endParaRPr lang="en-IN" b="1" dirty="0"/>
          </a:p>
        </p:txBody>
      </p:sp>
      <p:pic>
        <p:nvPicPr>
          <p:cNvPr id="4" name="object 3"/>
          <p:cNvPicPr/>
          <p:nvPr/>
        </p:nvPicPr>
        <p:blipFill>
          <a:blip r:embed="rId1" cstate="print"/>
          <a:stretch>
            <a:fillRect/>
          </a:stretch>
        </p:blipFill>
        <p:spPr>
          <a:xfrm>
            <a:off x="838200" y="326637"/>
            <a:ext cx="8346743" cy="134111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5400" b="1" dirty="0">
                <a:solidFill>
                  <a:srgbClr val="CC0099"/>
                </a:solidFill>
                <a:effectLst>
                  <a:outerShdw blurRad="38100" dist="38100" dir="2700000" algn="tl">
                    <a:srgbClr val="000000">
                      <a:alpha val="43137"/>
                    </a:srgbClr>
                  </a:outerShdw>
                </a:effectLst>
                <a:latin typeface="+mn-lt"/>
              </a:rPr>
              <a:t>Exceptions</a:t>
            </a: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470782"/>
            <a:ext cx="10515600" cy="5202973"/>
          </a:xfrm>
        </p:spPr>
        <p:txBody>
          <a:bodyPr>
            <a:normAutofit lnSpcReduction="10000"/>
          </a:bodyPr>
          <a:lstStyle/>
          <a:p>
            <a:pPr marL="0" indent="0" algn="just">
              <a:lnSpc>
                <a:spcPct val="100000"/>
              </a:lnSpc>
              <a:spcBef>
                <a:spcPts val="100"/>
              </a:spcBef>
              <a:buNone/>
            </a:pPr>
            <a:r>
              <a:rPr lang="en-US" b="1" spc="-5" dirty="0">
                <a:latin typeface="Arial MT"/>
                <a:cs typeface="Arial MT"/>
              </a:rPr>
              <a:t>Where</a:t>
            </a:r>
            <a:r>
              <a:rPr lang="en-US" b="1" spc="-10" dirty="0">
                <a:latin typeface="Arial MT"/>
                <a:cs typeface="Arial MT"/>
              </a:rPr>
              <a:t> </a:t>
            </a:r>
            <a:r>
              <a:rPr lang="en-US" b="1" spc="-5" dirty="0">
                <a:latin typeface="Arial MT"/>
                <a:cs typeface="Arial MT"/>
              </a:rPr>
              <a:t>such</a:t>
            </a:r>
            <a:r>
              <a:rPr lang="en-US" b="1" spc="-10" dirty="0">
                <a:latin typeface="Arial MT"/>
                <a:cs typeface="Arial MT"/>
              </a:rPr>
              <a:t> </a:t>
            </a:r>
            <a:r>
              <a:rPr lang="en-US" b="1" spc="-5" dirty="0">
                <a:latin typeface="Arial MT"/>
                <a:cs typeface="Arial MT"/>
              </a:rPr>
              <a:t>act</a:t>
            </a:r>
            <a:r>
              <a:rPr lang="en-US" b="1" spc="-10" dirty="0">
                <a:latin typeface="Arial MT"/>
                <a:cs typeface="Arial MT"/>
              </a:rPr>
              <a:t> </a:t>
            </a:r>
            <a:r>
              <a:rPr lang="en-US" b="1" dirty="0">
                <a:latin typeface="Arial MT"/>
                <a:cs typeface="Arial MT"/>
              </a:rPr>
              <a:t>is</a:t>
            </a:r>
            <a:r>
              <a:rPr lang="en-US" b="1" spc="-20" dirty="0">
                <a:latin typeface="Arial MT"/>
                <a:cs typeface="Arial MT"/>
              </a:rPr>
              <a:t> </a:t>
            </a:r>
            <a:r>
              <a:rPr lang="en-US" b="1" spc="-5" dirty="0">
                <a:latin typeface="Arial MT"/>
                <a:cs typeface="Arial MT"/>
              </a:rPr>
              <a:t>performed</a:t>
            </a:r>
            <a:r>
              <a:rPr lang="en-US" b="1" spc="-10" dirty="0">
                <a:latin typeface="Arial MT"/>
                <a:cs typeface="Arial MT"/>
              </a:rPr>
              <a:t> </a:t>
            </a:r>
            <a:r>
              <a:rPr lang="en-US" b="1" spc="-5" dirty="0">
                <a:latin typeface="Arial MT"/>
                <a:cs typeface="Arial MT"/>
              </a:rPr>
              <a:t>for:</a:t>
            </a:r>
            <a:endParaRPr lang="en-US" b="1" dirty="0">
              <a:latin typeface="Arial MT"/>
              <a:cs typeface="Arial MT"/>
            </a:endParaRPr>
          </a:p>
          <a:p>
            <a:pPr marL="0" indent="0" algn="just">
              <a:lnSpc>
                <a:spcPct val="100000"/>
              </a:lnSpc>
              <a:spcBef>
                <a:spcPts val="2600"/>
              </a:spcBef>
              <a:buNone/>
            </a:pPr>
            <a:r>
              <a:rPr lang="en-US" b="1" spc="-345" baseline="16000" dirty="0">
                <a:solidFill>
                  <a:srgbClr val="2CA1BE"/>
                </a:solidFill>
                <a:latin typeface="Lucida Sans Unicode" panose="020B0602030504020204"/>
                <a:cs typeface="Lucida Sans Unicode" panose="020B0602030504020204"/>
              </a:rPr>
              <a:t>▶</a:t>
            </a:r>
            <a:r>
              <a:rPr lang="en-US" b="1" spc="44"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limited</a:t>
            </a:r>
            <a:r>
              <a:rPr lang="en-US" b="1" spc="-10" dirty="0">
                <a:latin typeface="Arial MT"/>
                <a:cs typeface="Arial MT"/>
              </a:rPr>
              <a:t> </a:t>
            </a:r>
            <a:r>
              <a:rPr lang="en-US" b="1" spc="-5" dirty="0">
                <a:latin typeface="Arial MT"/>
                <a:cs typeface="Arial MT"/>
              </a:rPr>
              <a:t>purposes</a:t>
            </a:r>
            <a:r>
              <a:rPr lang="en-US" b="1" spc="-20" dirty="0">
                <a:latin typeface="Arial MT"/>
                <a:cs typeface="Arial MT"/>
              </a:rPr>
              <a:t> </a:t>
            </a:r>
            <a:r>
              <a:rPr lang="en-US" b="1" spc="-5" dirty="0">
                <a:latin typeface="Arial MT"/>
                <a:cs typeface="Arial MT"/>
              </a:rPr>
              <a:t>of scientific</a:t>
            </a:r>
            <a:r>
              <a:rPr lang="en-US" b="1" spc="-10" dirty="0">
                <a:latin typeface="Arial MT"/>
                <a:cs typeface="Arial MT"/>
              </a:rPr>
              <a:t> </a:t>
            </a:r>
            <a:r>
              <a:rPr lang="en-US" b="1" spc="-5" dirty="0">
                <a:latin typeface="Arial MT"/>
                <a:cs typeface="Arial MT"/>
              </a:rPr>
              <a:t>evaluation</a:t>
            </a:r>
            <a:endParaRPr lang="en-US" b="1" dirty="0">
              <a:latin typeface="Arial MT"/>
              <a:cs typeface="Arial MT"/>
            </a:endParaRPr>
          </a:p>
          <a:p>
            <a:pPr marL="0" indent="0" algn="just">
              <a:lnSpc>
                <a:spcPct val="100000"/>
              </a:lnSpc>
              <a:spcBef>
                <a:spcPts val="2590"/>
              </a:spcBef>
              <a:buNone/>
            </a:pPr>
            <a:r>
              <a:rPr lang="en-US" b="1" spc="-345" baseline="16000" dirty="0">
                <a:solidFill>
                  <a:srgbClr val="2CA1BE"/>
                </a:solidFill>
                <a:latin typeface="Lucida Sans Unicode" panose="020B0602030504020204"/>
                <a:cs typeface="Lucida Sans Unicode" panose="020B0602030504020204"/>
              </a:rPr>
              <a:t>▶</a:t>
            </a:r>
            <a:r>
              <a:rPr lang="en-US" b="1" spc="-7"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Analysis</a:t>
            </a:r>
            <a:endParaRPr lang="en-US" b="1" dirty="0">
              <a:latin typeface="Arial MT"/>
              <a:cs typeface="Arial MT"/>
            </a:endParaRPr>
          </a:p>
          <a:p>
            <a:pPr marL="0" indent="0" algn="just">
              <a:lnSpc>
                <a:spcPct val="100000"/>
              </a:lnSpc>
              <a:spcBef>
                <a:spcPts val="2600"/>
              </a:spcBef>
              <a:buNone/>
            </a:pPr>
            <a:r>
              <a:rPr lang="en-US" b="1" spc="-345" baseline="16000" dirty="0">
                <a:solidFill>
                  <a:srgbClr val="2CA1BE"/>
                </a:solidFill>
                <a:latin typeface="Lucida Sans Unicode" panose="020B0602030504020204"/>
                <a:cs typeface="Lucida Sans Unicode" panose="020B0602030504020204"/>
              </a:rPr>
              <a:t>▶</a:t>
            </a:r>
            <a:r>
              <a:rPr lang="en-US" b="1" spc="-15"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Research</a:t>
            </a:r>
            <a:endParaRPr lang="en-US" b="1" dirty="0">
              <a:latin typeface="Arial MT"/>
              <a:cs typeface="Arial MT"/>
            </a:endParaRPr>
          </a:p>
          <a:p>
            <a:pPr marL="0" indent="0" algn="just">
              <a:lnSpc>
                <a:spcPct val="100000"/>
              </a:lnSpc>
              <a:spcBef>
                <a:spcPts val="2590"/>
              </a:spcBef>
              <a:buNone/>
            </a:pPr>
            <a:r>
              <a:rPr lang="en-US" b="1" spc="-345" baseline="16000" dirty="0">
                <a:solidFill>
                  <a:srgbClr val="2CA1BE"/>
                </a:solidFill>
                <a:latin typeface="Lucida Sans Unicode" panose="020B0602030504020204"/>
                <a:cs typeface="Lucida Sans Unicode" panose="020B0602030504020204"/>
              </a:rPr>
              <a:t>▶</a:t>
            </a:r>
            <a:r>
              <a:rPr lang="en-US" b="1" spc="-15" baseline="16000" dirty="0">
                <a:solidFill>
                  <a:srgbClr val="2CA1BE"/>
                </a:solidFill>
                <a:latin typeface="Lucida Sans Unicode" panose="020B0602030504020204"/>
                <a:cs typeface="Lucida Sans Unicode" panose="020B0602030504020204"/>
              </a:rPr>
              <a:t> </a:t>
            </a:r>
            <a:r>
              <a:rPr lang="en-US" b="1" spc="-5" dirty="0">
                <a:latin typeface="Arial MT"/>
                <a:cs typeface="Arial MT"/>
              </a:rPr>
              <a:t>Teaching</a:t>
            </a:r>
            <a:endParaRPr lang="en-US" b="1" dirty="0">
              <a:latin typeface="Arial MT"/>
              <a:cs typeface="Arial MT"/>
            </a:endParaRPr>
          </a:p>
          <a:p>
            <a:pPr marL="38100" marR="30480" indent="0" algn="just">
              <a:lnSpc>
                <a:spcPct val="110000"/>
              </a:lnSpc>
              <a:buNone/>
            </a:pPr>
            <a:r>
              <a:rPr lang="en-US" b="1" spc="-345" baseline="16000" dirty="0">
                <a:solidFill>
                  <a:srgbClr val="2CA1BE"/>
                </a:solidFill>
                <a:latin typeface="Lucida Sans Unicode" panose="020B0602030504020204"/>
                <a:cs typeface="Lucida Sans Unicode" panose="020B0602030504020204"/>
              </a:rPr>
              <a:t>▶</a:t>
            </a:r>
            <a:r>
              <a:rPr lang="en-US" b="1" spc="-337" baseline="16000" dirty="0">
                <a:solidFill>
                  <a:srgbClr val="2CA1BE"/>
                </a:solidFill>
                <a:latin typeface="Lucida Sans Unicode" panose="020B0602030504020204"/>
                <a:cs typeface="Lucida Sans Unicode" panose="020B0602030504020204"/>
              </a:rPr>
              <a:t> </a:t>
            </a:r>
            <a:r>
              <a:rPr lang="en-US" b="1" dirty="0">
                <a:latin typeface="Arial MT"/>
                <a:cs typeface="Arial MT"/>
              </a:rPr>
              <a:t>or </a:t>
            </a:r>
            <a:r>
              <a:rPr lang="en-US" b="1" spc="-5" dirty="0">
                <a:latin typeface="Arial MT"/>
                <a:cs typeface="Arial MT"/>
              </a:rPr>
              <a:t>where </a:t>
            </a:r>
            <a:r>
              <a:rPr lang="en-US" b="1" dirty="0">
                <a:latin typeface="Arial MT"/>
                <a:cs typeface="Arial MT"/>
              </a:rPr>
              <a:t>a </a:t>
            </a:r>
            <a:r>
              <a:rPr lang="en-US" b="1" spc="-5" dirty="0">
                <a:latin typeface="Arial MT"/>
                <a:cs typeface="Arial MT"/>
              </a:rPr>
              <a:t>person, </a:t>
            </a:r>
            <a:r>
              <a:rPr lang="en-US" b="1" dirty="0">
                <a:latin typeface="Arial MT"/>
                <a:cs typeface="Arial MT"/>
              </a:rPr>
              <a:t>on </a:t>
            </a:r>
            <a:r>
              <a:rPr lang="en-US" b="1" spc="-5" dirty="0">
                <a:latin typeface="Arial MT"/>
                <a:cs typeface="Arial MT"/>
              </a:rPr>
              <a:t>the basis of scientific </a:t>
            </a:r>
            <a:r>
              <a:rPr lang="en-US" b="1" spc="-10" dirty="0">
                <a:latin typeface="Arial MT"/>
                <a:cs typeface="Arial MT"/>
              </a:rPr>
              <a:t>evaluation </a:t>
            </a:r>
            <a:r>
              <a:rPr lang="en-US" b="1" spc="-680" dirty="0">
                <a:latin typeface="Arial MT"/>
                <a:cs typeface="Arial MT"/>
              </a:rPr>
              <a:t> </a:t>
            </a:r>
            <a:r>
              <a:rPr lang="en-US" b="1" dirty="0">
                <a:latin typeface="Arial MT"/>
                <a:cs typeface="Arial MT"/>
              </a:rPr>
              <a:t>or </a:t>
            </a:r>
            <a:r>
              <a:rPr lang="en-US" b="1" spc="-5" dirty="0">
                <a:latin typeface="Arial MT"/>
                <a:cs typeface="Arial MT"/>
              </a:rPr>
              <a:t>analysis of </a:t>
            </a:r>
            <a:r>
              <a:rPr lang="en-US" b="1" dirty="0">
                <a:latin typeface="Arial MT"/>
                <a:cs typeface="Arial MT"/>
              </a:rPr>
              <a:t>a </a:t>
            </a:r>
            <a:r>
              <a:rPr lang="en-US" b="1" spc="-5" dirty="0">
                <a:latin typeface="Arial MT"/>
                <a:cs typeface="Arial MT"/>
              </a:rPr>
              <a:t>registered layout-design, creates </a:t>
            </a:r>
            <a:r>
              <a:rPr lang="en-US" b="1" dirty="0">
                <a:latin typeface="Arial MT"/>
                <a:cs typeface="Arial MT"/>
              </a:rPr>
              <a:t> </a:t>
            </a:r>
            <a:r>
              <a:rPr lang="en-US" b="1" spc="-5" dirty="0">
                <a:latin typeface="Arial MT"/>
                <a:cs typeface="Arial MT"/>
              </a:rPr>
              <a:t>another layout-design which is original, same does </a:t>
            </a:r>
            <a:r>
              <a:rPr lang="en-US" b="1" dirty="0">
                <a:latin typeface="Arial MT"/>
                <a:cs typeface="Arial MT"/>
              </a:rPr>
              <a:t>not </a:t>
            </a:r>
            <a:r>
              <a:rPr lang="en-US" b="1" spc="-680" dirty="0">
                <a:latin typeface="Arial MT"/>
                <a:cs typeface="Arial MT"/>
              </a:rPr>
              <a:t> </a:t>
            </a:r>
            <a:r>
              <a:rPr lang="en-US" b="1" spc="-5" dirty="0">
                <a:latin typeface="Arial MT"/>
                <a:cs typeface="Arial MT"/>
              </a:rPr>
              <a:t>amount </a:t>
            </a:r>
            <a:r>
              <a:rPr lang="en-US" b="1" dirty="0">
                <a:latin typeface="Arial MT"/>
                <a:cs typeface="Arial MT"/>
              </a:rPr>
              <a:t>to</a:t>
            </a:r>
            <a:r>
              <a:rPr lang="en-US" b="1" spc="-10" dirty="0">
                <a:latin typeface="Arial MT"/>
                <a:cs typeface="Arial MT"/>
              </a:rPr>
              <a:t> </a:t>
            </a:r>
            <a:r>
              <a:rPr lang="en-US" b="1" spc="-5" dirty="0">
                <a:latin typeface="Arial MT"/>
                <a:cs typeface="Arial MT"/>
              </a:rPr>
              <a:t>infringement</a:t>
            </a:r>
            <a:endParaRPr lang="en-US" b="1" dirty="0">
              <a:latin typeface="Arial MT"/>
              <a:cs typeface="Arial MT"/>
            </a:endParaRPr>
          </a:p>
          <a:p>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sz="5400" b="1" dirty="0">
                <a:solidFill>
                  <a:srgbClr val="CC0099"/>
                </a:solidFill>
                <a:effectLst>
                  <a:outerShdw blurRad="38100" dist="38100" dir="2700000" algn="tl">
                    <a:srgbClr val="000000">
                      <a:alpha val="43137"/>
                    </a:srgbClr>
                  </a:outerShdw>
                </a:effectLst>
                <a:latin typeface="+mn-lt"/>
              </a:rPr>
              <a:t>Infringement penalties </a:t>
            </a:r>
            <a:br>
              <a:rPr lang="en-IN" sz="5400" b="1" dirty="0">
                <a:solidFill>
                  <a:srgbClr val="CC0099"/>
                </a:solidFill>
                <a:effectLst>
                  <a:outerShdw blurRad="38100" dist="38100" dir="2700000" algn="tl">
                    <a:srgbClr val="000000">
                      <a:alpha val="43137"/>
                    </a:srgbClr>
                  </a:outerShdw>
                </a:effectLst>
                <a:latin typeface="+mn-lt"/>
              </a:rPr>
            </a:br>
            <a:endParaRPr lang="en-IN" sz="5400" b="1" dirty="0">
              <a:solidFill>
                <a:srgbClr val="CC00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592540" y="1361601"/>
            <a:ext cx="11185478" cy="4351338"/>
          </a:xfrm>
        </p:spPr>
        <p:txBody>
          <a:bodyPr>
            <a:normAutofit/>
          </a:bodyPr>
          <a:lstStyle/>
          <a:p>
            <a:pPr lvl="0" algn="just"/>
            <a:r>
              <a:rPr lang="en-IN" b="1" dirty="0"/>
              <a:t>According to the </a:t>
            </a:r>
            <a:r>
              <a:rPr lang="en-IN" b="1" dirty="0">
                <a:solidFill>
                  <a:srgbClr val="7030A0"/>
                </a:solidFill>
              </a:rPr>
              <a:t>Section 56</a:t>
            </a:r>
            <a:r>
              <a:rPr lang="en-IN" b="1" dirty="0"/>
              <a:t>, </a:t>
            </a:r>
            <a:r>
              <a:rPr lang="en-IN" b="1" dirty="0">
                <a:solidFill>
                  <a:srgbClr val="7030A0"/>
                </a:solidFill>
              </a:rPr>
              <a:t>infringing a registered layout design </a:t>
            </a:r>
            <a:r>
              <a:rPr lang="en-IN" b="1" dirty="0"/>
              <a:t>knowingly and wilfully makes a person liable for imprisonment </a:t>
            </a:r>
            <a:r>
              <a:rPr lang="en-IN" b="1" dirty="0" err="1"/>
              <a:t>upto</a:t>
            </a:r>
            <a:r>
              <a:rPr lang="en-IN" b="1" dirty="0"/>
              <a:t>                  </a:t>
            </a:r>
            <a:r>
              <a:rPr lang="en-IN" b="1" dirty="0">
                <a:solidFill>
                  <a:srgbClr val="7030A0"/>
                </a:solidFill>
              </a:rPr>
              <a:t>3 years or fine of a minimum of 50,000/-</a:t>
            </a:r>
            <a:r>
              <a:rPr lang="en-IN" b="1" dirty="0"/>
              <a:t> rupees and a </a:t>
            </a:r>
            <a:r>
              <a:rPr lang="en-IN" b="1" dirty="0">
                <a:solidFill>
                  <a:srgbClr val="7030A0"/>
                </a:solidFill>
              </a:rPr>
              <a:t>maximum of 10 lakh rupees or both</a:t>
            </a:r>
            <a:r>
              <a:rPr lang="en-IN" b="1" dirty="0"/>
              <a:t>.</a:t>
            </a:r>
            <a:endParaRPr lang="en-IN" b="1" dirty="0"/>
          </a:p>
          <a:p>
            <a:pPr lvl="0" algn="just"/>
            <a:endParaRPr lang="en-IN" b="1" dirty="0"/>
          </a:p>
          <a:p>
            <a:pPr lvl="0" algn="just"/>
            <a:r>
              <a:rPr lang="en-IN" b="1" dirty="0"/>
              <a:t>According to the </a:t>
            </a:r>
            <a:r>
              <a:rPr lang="en-IN" b="1" dirty="0">
                <a:solidFill>
                  <a:srgbClr val="7030A0"/>
                </a:solidFill>
              </a:rPr>
              <a:t>Section 57</a:t>
            </a:r>
            <a:r>
              <a:rPr lang="en-IN" b="1" dirty="0"/>
              <a:t>, any person making a </a:t>
            </a:r>
            <a:r>
              <a:rPr lang="en-IN" b="1" dirty="0">
                <a:solidFill>
                  <a:srgbClr val="7030A0"/>
                </a:solidFill>
              </a:rPr>
              <a:t>false representation</a:t>
            </a:r>
            <a:r>
              <a:rPr lang="en-IN" b="1" dirty="0"/>
              <a:t> about a layout design and claiming it to be a registered layout design, when it is not so, is liable for an imprisonment of </a:t>
            </a:r>
            <a:r>
              <a:rPr lang="en-IN" b="1" dirty="0" err="1">
                <a:solidFill>
                  <a:srgbClr val="7030A0"/>
                </a:solidFill>
              </a:rPr>
              <a:t>upto</a:t>
            </a:r>
            <a:r>
              <a:rPr lang="en-IN" b="1" dirty="0">
                <a:solidFill>
                  <a:srgbClr val="7030A0"/>
                </a:solidFill>
              </a:rPr>
              <a:t> 6 months or a fine of </a:t>
            </a:r>
            <a:r>
              <a:rPr lang="en-IN" b="1" dirty="0" err="1">
                <a:solidFill>
                  <a:srgbClr val="7030A0"/>
                </a:solidFill>
              </a:rPr>
              <a:t>upto</a:t>
            </a:r>
            <a:r>
              <a:rPr lang="en-IN" b="1" dirty="0">
                <a:solidFill>
                  <a:srgbClr val="7030A0"/>
                </a:solidFill>
              </a:rPr>
              <a:t> 50,000/-.</a:t>
            </a:r>
            <a:endParaRPr lang="en-IN" b="1" dirty="0">
              <a:solidFill>
                <a:srgbClr val="7030A0"/>
              </a:solidFill>
            </a:endParaRPr>
          </a:p>
          <a:p>
            <a:pPr lvl="0"/>
            <a:endParaRPr lang="en-IN" dirty="0"/>
          </a:p>
          <a:p>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900" b="1" dirty="0">
                <a:solidFill>
                  <a:srgbClr val="CC0099"/>
                </a:solidFill>
                <a:effectLst>
                  <a:outerShdw blurRad="38100" dist="38100" dir="2700000" algn="tl">
                    <a:srgbClr val="000000">
                      <a:alpha val="43137"/>
                    </a:srgbClr>
                  </a:outerShdw>
                </a:effectLst>
                <a:latin typeface="+mn-lt"/>
              </a:rPr>
              <a:t>Benefits</a:t>
            </a:r>
            <a:r>
              <a:rPr lang="en-IN" b="1" dirty="0"/>
              <a:t>:</a:t>
            </a:r>
            <a:br>
              <a:rPr lang="en-IN" dirty="0"/>
            </a:br>
            <a:endParaRPr lang="en-IN" dirty="0"/>
          </a:p>
        </p:txBody>
      </p:sp>
      <p:sp>
        <p:nvSpPr>
          <p:cNvPr id="3" name="Content Placeholder 2"/>
          <p:cNvSpPr>
            <a:spLocks noGrp="1"/>
          </p:cNvSpPr>
          <p:nvPr>
            <p:ph idx="1"/>
          </p:nvPr>
        </p:nvSpPr>
        <p:spPr/>
        <p:txBody>
          <a:bodyPr/>
          <a:lstStyle/>
          <a:p>
            <a:pPr lvl="0"/>
            <a:r>
              <a:rPr lang="en-IN" b="1" dirty="0"/>
              <a:t>Protection for effort and investments in design and improvement of circuits.</a:t>
            </a:r>
            <a:endParaRPr lang="en-IN" b="1" dirty="0"/>
          </a:p>
          <a:p>
            <a:pPr lvl="0"/>
            <a:r>
              <a:rPr lang="en-IN" b="1" dirty="0"/>
              <a:t>Recognition of original effort.</a:t>
            </a:r>
            <a:endParaRPr lang="en-IN" b="1" dirty="0"/>
          </a:p>
          <a:p>
            <a:pPr marL="0" indent="0">
              <a:buNone/>
            </a:pPr>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1848" y="2071285"/>
            <a:ext cx="10515600" cy="4351338"/>
          </a:xfrm>
        </p:spPr>
        <p:txBody>
          <a:bodyPr>
            <a:normAutofit/>
          </a:bodyPr>
          <a:lstStyle/>
          <a:p>
            <a:pPr marL="0" indent="0" algn="ctr">
              <a:buNone/>
            </a:pPr>
            <a:r>
              <a:rPr lang="en-US" sz="7200" b="1" dirty="0">
                <a:solidFill>
                  <a:srgbClr val="CC0099"/>
                </a:solidFill>
                <a:effectLst>
                  <a:outerShdw blurRad="38100" dist="38100" dir="2700000" algn="tl">
                    <a:srgbClr val="000000">
                      <a:alpha val="43137"/>
                    </a:srgbClr>
                  </a:outerShdw>
                </a:effectLst>
                <a:ea typeface="+mj-ea"/>
                <a:cs typeface="+mj-cs"/>
              </a:rPr>
              <a:t>THANK</a:t>
            </a:r>
            <a:r>
              <a:rPr lang="en-US" sz="13800" b="1" dirty="0"/>
              <a:t> </a:t>
            </a:r>
            <a:r>
              <a:rPr lang="en-US" sz="7200" b="1" dirty="0">
                <a:solidFill>
                  <a:srgbClr val="CC0099"/>
                </a:solidFill>
                <a:effectLst>
                  <a:outerShdw blurRad="38100" dist="38100" dir="2700000" algn="tl">
                    <a:srgbClr val="000000">
                      <a:alpha val="43137"/>
                    </a:srgbClr>
                  </a:outerShdw>
                </a:effectLst>
                <a:ea typeface="+mj-ea"/>
                <a:cs typeface="+mj-cs"/>
              </a:rPr>
              <a:t>YOU</a:t>
            </a:r>
            <a:endParaRPr lang="en-IN" sz="7200" b="1" dirty="0">
              <a:solidFill>
                <a:srgbClr val="CC0099"/>
              </a:solidFill>
              <a:effectLst>
                <a:outerShdw blurRad="38100" dist="38100" dir="2700000" algn="tl">
                  <a:srgbClr val="000000">
                    <a:alpha val="43137"/>
                  </a:srgbClr>
                </a:outerShdw>
              </a:effectLst>
              <a:ea typeface="+mj-ea"/>
              <a:cs typeface="+mj-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5593</Words>
  <Application>WPS Presentation</Application>
  <PresentationFormat>Widescreen</PresentationFormat>
  <Paragraphs>163</Paragraphs>
  <Slides>23</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Arial</vt:lpstr>
      <vt:lpstr>SimSun</vt:lpstr>
      <vt:lpstr>Wingdings</vt:lpstr>
      <vt:lpstr>Lucida Sans Unicode</vt:lpstr>
      <vt:lpstr>Arial MT</vt:lpstr>
      <vt:lpstr>Times New Roman</vt:lpstr>
      <vt:lpstr>Calibri</vt:lpstr>
      <vt:lpstr>Microsoft YaHei</vt:lpstr>
      <vt:lpstr>Arial Unicode MS</vt:lpstr>
      <vt:lpstr>Calibri Light</vt:lpstr>
      <vt:lpstr>Office Theme</vt:lpstr>
      <vt:lpstr>SEMICONDUCTOR INTEGRATED CIRCUIT LAYOUT DESIGN ACT (SICLD) 2000</vt:lpstr>
      <vt:lpstr>Introduction</vt:lpstr>
      <vt:lpstr>PowerPoint 演示文稿</vt:lpstr>
      <vt:lpstr>Meaning of Semiconductor chip</vt:lpstr>
      <vt:lpstr>PowerPoint 演示文稿</vt:lpstr>
      <vt:lpstr>Definition</vt:lpstr>
      <vt:lpstr>SICLD</vt:lpstr>
      <vt:lpstr>Top countries for producing semiconductor chip are:</vt:lpstr>
      <vt:lpstr>Feature of the Act</vt:lpstr>
      <vt:lpstr>PowerPoint 演示文稿</vt:lpstr>
      <vt:lpstr>key points about the SICLD Act:</vt:lpstr>
      <vt:lpstr>Recent developments in India’s Semiconductor</vt:lpstr>
      <vt:lpstr>Registration</vt:lpstr>
      <vt:lpstr>PowerPoint 演示文稿</vt:lpstr>
      <vt:lpstr>Registration process</vt:lpstr>
      <vt:lpstr>PowerPoint 演示文稿</vt:lpstr>
      <vt:lpstr>Designs not registerable:</vt:lpstr>
      <vt:lpstr>PowerPoint 演示文稿</vt:lpstr>
      <vt:lpstr>PowerPoint 演示文稿</vt:lpstr>
      <vt:lpstr>Exceptions</vt:lpstr>
      <vt:lpstr>Infringement penalties  </vt:lpstr>
      <vt:lpstr>Benefits: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Semiconductor Chip Protection Act.</dc:title>
  <dc:creator>Vinod</dc:creator>
  <cp:lastModifiedBy>JYOTHI</cp:lastModifiedBy>
  <cp:revision>25</cp:revision>
  <dcterms:created xsi:type="dcterms:W3CDTF">2021-06-02T10:15:00Z</dcterms:created>
  <dcterms:modified xsi:type="dcterms:W3CDTF">2025-01-31T10:17:59Z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855D121FBDD84951834B4D9E4ECE6CB5_12</vt:lpwstr>
  </property>
  <property fmtid="{D5CDD505-2E9C-101B-9397-08002B2CF9AE}" pid="3" name="KSOProductBuildVer">
    <vt:lpwstr>1033-12.2.0.19805</vt:lpwstr>
  </property>
</Properties>
</file>